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12" r:id="rId4"/>
  </p:sldMasterIdLst>
  <p:notesMasterIdLst>
    <p:notesMasterId r:id="rId20"/>
  </p:notesMasterIdLst>
  <p:handoutMasterIdLst>
    <p:handoutMasterId r:id="rId21"/>
  </p:handoutMasterIdLst>
  <p:sldIdLst>
    <p:sldId id="262" r:id="rId5"/>
    <p:sldId id="268" r:id="rId6"/>
    <p:sldId id="269" r:id="rId7"/>
    <p:sldId id="270" r:id="rId8"/>
    <p:sldId id="271" r:id="rId9"/>
    <p:sldId id="272" r:id="rId10"/>
    <p:sldId id="273" r:id="rId11"/>
    <p:sldId id="274" r:id="rId12"/>
    <p:sldId id="275" r:id="rId13"/>
    <p:sldId id="276" r:id="rId14"/>
    <p:sldId id="277" r:id="rId15"/>
    <p:sldId id="279" r:id="rId16"/>
    <p:sldId id="278" r:id="rId17"/>
    <p:sldId id="261" r:id="rId18"/>
    <p:sldId id="267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87"/>
  </p:normalViewPr>
  <p:slideViewPr>
    <p:cSldViewPr snapToGrid="0" snapToObjects="1">
      <p:cViewPr varScale="1">
        <p:scale>
          <a:sx n="68" d="100"/>
          <a:sy n="68" d="100"/>
        </p:scale>
        <p:origin x="81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8" d="100"/>
          <a:sy n="68" d="100"/>
        </p:scale>
        <p:origin x="328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E:\coding%20samurai%20intrn\Supermarket%20Transaction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E:\coding%20samurai%20intrn\Supermarket%20Transaction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E:\coding%20samurai%20intrn\Supermarket%20Transactions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E:\coding%20samurai%20intrn\Supermarket%20Transactions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[Supermarket Transactions.xlsx]Time Analysis1!PivotTable3</c:name>
    <c:fmtId val="7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'Time Analysis1'!$B$3</c:f>
              <c:strCache>
                <c:ptCount val="1"/>
                <c:pt idx="0">
                  <c:v>Total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cat>
            <c:multiLvlStrRef>
              <c:f>'Time Analysis1'!$A$4:$A$41</c:f>
              <c:multiLvlStrCache>
                <c:ptCount val="25"/>
                <c:lvl>
                  <c:pt idx="0">
                    <c:v>Dec</c:v>
                  </c:pt>
                  <c:pt idx="1">
                    <c:v>Jan</c:v>
                  </c:pt>
                  <c:pt idx="2">
                    <c:v>Feb</c:v>
                  </c:pt>
                  <c:pt idx="3">
                    <c:v>Mar</c:v>
                  </c:pt>
                  <c:pt idx="4">
                    <c:v>Apr</c:v>
                  </c:pt>
                  <c:pt idx="5">
                    <c:v>May</c:v>
                  </c:pt>
                  <c:pt idx="6">
                    <c:v>Jun</c:v>
                  </c:pt>
                  <c:pt idx="7">
                    <c:v>Jul</c:v>
                  </c:pt>
                  <c:pt idx="8">
                    <c:v>Aug</c:v>
                  </c:pt>
                  <c:pt idx="9">
                    <c:v>Sep</c:v>
                  </c:pt>
                  <c:pt idx="10">
                    <c:v>Oct</c:v>
                  </c:pt>
                  <c:pt idx="11">
                    <c:v>Nov</c:v>
                  </c:pt>
                  <c:pt idx="12">
                    <c:v>Dec</c:v>
                  </c:pt>
                  <c:pt idx="13">
                    <c:v>Jan</c:v>
                  </c:pt>
                  <c:pt idx="14">
                    <c:v>Feb</c:v>
                  </c:pt>
                  <c:pt idx="15">
                    <c:v>Mar</c:v>
                  </c:pt>
                  <c:pt idx="16">
                    <c:v>Apr</c:v>
                  </c:pt>
                  <c:pt idx="17">
                    <c:v>May</c:v>
                  </c:pt>
                  <c:pt idx="18">
                    <c:v>Jun</c:v>
                  </c:pt>
                  <c:pt idx="19">
                    <c:v>Jul</c:v>
                  </c:pt>
                  <c:pt idx="20">
                    <c:v>Aug</c:v>
                  </c:pt>
                  <c:pt idx="21">
                    <c:v>Sep</c:v>
                  </c:pt>
                  <c:pt idx="22">
                    <c:v>Oct</c:v>
                  </c:pt>
                  <c:pt idx="23">
                    <c:v>Nov</c:v>
                  </c:pt>
                  <c:pt idx="24">
                    <c:v>Dec</c:v>
                  </c:pt>
                </c:lvl>
                <c:lvl>
                  <c:pt idx="0">
                    <c:v>Qtr4</c:v>
                  </c:pt>
                  <c:pt idx="1">
                    <c:v>Qtr1</c:v>
                  </c:pt>
                  <c:pt idx="4">
                    <c:v>Qtr2</c:v>
                  </c:pt>
                  <c:pt idx="7">
                    <c:v>Qtr3</c:v>
                  </c:pt>
                  <c:pt idx="10">
                    <c:v>Qtr4</c:v>
                  </c:pt>
                  <c:pt idx="13">
                    <c:v>Qtr1</c:v>
                  </c:pt>
                  <c:pt idx="16">
                    <c:v>Qtr2</c:v>
                  </c:pt>
                  <c:pt idx="19">
                    <c:v>Qtr3</c:v>
                  </c:pt>
                  <c:pt idx="22">
                    <c:v>Qtr4</c:v>
                  </c:pt>
                </c:lvl>
                <c:lvl>
                  <c:pt idx="0">
                    <c:v>2011</c:v>
                  </c:pt>
                  <c:pt idx="1">
                    <c:v>2012</c:v>
                  </c:pt>
                  <c:pt idx="13">
                    <c:v>2013</c:v>
                  </c:pt>
                </c:lvl>
              </c:multiLvlStrCache>
            </c:multiLvlStrRef>
          </c:cat>
          <c:val>
            <c:numRef>
              <c:f>'Time Analysis1'!$B$4:$B$41</c:f>
              <c:numCache>
                <c:formatCode>General</c:formatCode>
                <c:ptCount val="25"/>
                <c:pt idx="0">
                  <c:v>398.36</c:v>
                </c:pt>
                <c:pt idx="1">
                  <c:v>3500.360000000001</c:v>
                </c:pt>
                <c:pt idx="2">
                  <c:v>4348.49</c:v>
                </c:pt>
                <c:pt idx="3">
                  <c:v>6026.5800000000054</c:v>
                </c:pt>
                <c:pt idx="4">
                  <c:v>5314.83</c:v>
                </c:pt>
                <c:pt idx="5">
                  <c:v>4940.6299999999974</c:v>
                </c:pt>
                <c:pt idx="6">
                  <c:v>4850.5000000000018</c:v>
                </c:pt>
                <c:pt idx="7">
                  <c:v>4701.1699999999955</c:v>
                </c:pt>
                <c:pt idx="8">
                  <c:v>5035.9699999999966</c:v>
                </c:pt>
                <c:pt idx="9">
                  <c:v>4507.5800000000017</c:v>
                </c:pt>
                <c:pt idx="10">
                  <c:v>5335.0400000000009</c:v>
                </c:pt>
                <c:pt idx="11">
                  <c:v>5134.4300000000048</c:v>
                </c:pt>
                <c:pt idx="12">
                  <c:v>6835.14</c:v>
                </c:pt>
                <c:pt idx="13">
                  <c:v>9749.1100000000024</c:v>
                </c:pt>
                <c:pt idx="14">
                  <c:v>10704.28000000001</c:v>
                </c:pt>
                <c:pt idx="15">
                  <c:v>10784.400000000005</c:v>
                </c:pt>
                <c:pt idx="16">
                  <c:v>10754.590000000006</c:v>
                </c:pt>
                <c:pt idx="17">
                  <c:v>11316.879999999996</c:v>
                </c:pt>
                <c:pt idx="18">
                  <c:v>10440.060000000016</c:v>
                </c:pt>
                <c:pt idx="19">
                  <c:v>11132.750000000009</c:v>
                </c:pt>
                <c:pt idx="20">
                  <c:v>11102.470000000003</c:v>
                </c:pt>
                <c:pt idx="21">
                  <c:v>10602.190000000002</c:v>
                </c:pt>
                <c:pt idx="22">
                  <c:v>10815.379999999985</c:v>
                </c:pt>
                <c:pt idx="23">
                  <c:v>10601.490000000007</c:v>
                </c:pt>
                <c:pt idx="24">
                  <c:v>3897.7500000000009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F53C-481C-90ED-C2EDD85989D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43177968"/>
        <c:axId val="1480545744"/>
      </c:lineChart>
      <c:catAx>
        <c:axId val="6431779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80545744"/>
        <c:crosses val="autoZero"/>
        <c:auto val="1"/>
        <c:lblAlgn val="ctr"/>
        <c:lblOffset val="100"/>
        <c:noMultiLvlLbl val="0"/>
      </c:catAx>
      <c:valAx>
        <c:axId val="14805457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431779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[Supermarket Transactions.xlsx]Time Analysis2!PivotTable4</c:name>
    <c:fmtId val="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Revenue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'Time Analysis2'!$B$3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'Time Analysis2'!$A$4:$A$7</c:f>
              <c:strCache>
                <c:ptCount val="3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</c:strCache>
            </c:strRef>
          </c:cat>
          <c:val>
            <c:numRef>
              <c:f>'Time Analysis2'!$B$4:$B$7</c:f>
              <c:numCache>
                <c:formatCode>General</c:formatCode>
                <c:ptCount val="3"/>
                <c:pt idx="0">
                  <c:v>398.36</c:v>
                </c:pt>
                <c:pt idx="1">
                  <c:v>60530.720000000059</c:v>
                </c:pt>
                <c:pt idx="2">
                  <c:v>121901.35000000025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091-4756-BC4D-C39F1CADE1F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80601168"/>
        <c:axId val="1625574720"/>
      </c:barChart>
      <c:catAx>
        <c:axId val="17806011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25574720"/>
        <c:crosses val="autoZero"/>
        <c:auto val="1"/>
        <c:lblAlgn val="ctr"/>
        <c:lblOffset val="100"/>
        <c:noMultiLvlLbl val="0"/>
      </c:catAx>
      <c:valAx>
        <c:axId val="16255747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806011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[Supermarket Transactions.xlsx]Product Analysis!PivotTable7</c:name>
    <c:fmtId val="3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'Product Analysis'!$B$3:$B$5</c:f>
              <c:strCache>
                <c:ptCount val="1"/>
                <c:pt idx="0">
                  <c:v>2011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'Product Analysis'!$A$6:$A$51</c:f>
              <c:strCache>
                <c:ptCount val="45"/>
                <c:pt idx="0">
                  <c:v>Baking Goods</c:v>
                </c:pt>
                <c:pt idx="1">
                  <c:v>Bathroom Products</c:v>
                </c:pt>
                <c:pt idx="2">
                  <c:v>Beer and Wine</c:v>
                </c:pt>
                <c:pt idx="3">
                  <c:v>Bread</c:v>
                </c:pt>
                <c:pt idx="4">
                  <c:v>Breakfast Foods</c:v>
                </c:pt>
                <c:pt idx="5">
                  <c:v>Candles</c:v>
                </c:pt>
                <c:pt idx="6">
                  <c:v>Candy</c:v>
                </c:pt>
                <c:pt idx="7">
                  <c:v>Canned Anchovies</c:v>
                </c:pt>
                <c:pt idx="8">
                  <c:v>Canned Clams</c:v>
                </c:pt>
                <c:pt idx="9">
                  <c:v>Canned Oysters</c:v>
                </c:pt>
                <c:pt idx="10">
                  <c:v>Canned Sardines</c:v>
                </c:pt>
                <c:pt idx="11">
                  <c:v>Canned Shrimp</c:v>
                </c:pt>
                <c:pt idx="12">
                  <c:v>Canned Soup</c:v>
                </c:pt>
                <c:pt idx="13">
                  <c:v>Canned Tuna</c:v>
                </c:pt>
                <c:pt idx="14">
                  <c:v>Carbonated Beverages</c:v>
                </c:pt>
                <c:pt idx="15">
                  <c:v>Cleaning Supplies</c:v>
                </c:pt>
                <c:pt idx="16">
                  <c:v>Cold Remedies</c:v>
                </c:pt>
                <c:pt idx="17">
                  <c:v>Dairy</c:v>
                </c:pt>
                <c:pt idx="18">
                  <c:v>Decongestants</c:v>
                </c:pt>
                <c:pt idx="19">
                  <c:v>Drinks</c:v>
                </c:pt>
                <c:pt idx="20">
                  <c:v>Eggs</c:v>
                </c:pt>
                <c:pt idx="21">
                  <c:v>Electrical</c:v>
                </c:pt>
                <c:pt idx="22">
                  <c:v>Frozen Desserts</c:v>
                </c:pt>
                <c:pt idx="23">
                  <c:v>Frozen Entrees</c:v>
                </c:pt>
                <c:pt idx="24">
                  <c:v>Fruit</c:v>
                </c:pt>
                <c:pt idx="25">
                  <c:v>Hardware</c:v>
                </c:pt>
                <c:pt idx="26">
                  <c:v>Hot Beverages</c:v>
                </c:pt>
                <c:pt idx="27">
                  <c:v>Hygiene</c:v>
                </c:pt>
                <c:pt idx="28">
                  <c:v>Jams and Jellies</c:v>
                </c:pt>
                <c:pt idx="29">
                  <c:v>Kitchen Products</c:v>
                </c:pt>
                <c:pt idx="30">
                  <c:v>Magazines</c:v>
                </c:pt>
                <c:pt idx="31">
                  <c:v>Meat</c:v>
                </c:pt>
                <c:pt idx="32">
                  <c:v>Miscellaneous</c:v>
                </c:pt>
                <c:pt idx="33">
                  <c:v>Packaged Vegetables</c:v>
                </c:pt>
                <c:pt idx="34">
                  <c:v>Pain Relievers</c:v>
                </c:pt>
                <c:pt idx="35">
                  <c:v>Paper Products</c:v>
                </c:pt>
                <c:pt idx="36">
                  <c:v>Pizza</c:v>
                </c:pt>
                <c:pt idx="37">
                  <c:v>Plastic Products</c:v>
                </c:pt>
                <c:pt idx="38">
                  <c:v>Pure Juice Beverages</c:v>
                </c:pt>
                <c:pt idx="39">
                  <c:v>Seafood</c:v>
                </c:pt>
                <c:pt idx="40">
                  <c:v>Side Dishes</c:v>
                </c:pt>
                <c:pt idx="41">
                  <c:v>Snack Foods</c:v>
                </c:pt>
                <c:pt idx="42">
                  <c:v>Specialty</c:v>
                </c:pt>
                <c:pt idx="43">
                  <c:v>Starchy Foods</c:v>
                </c:pt>
                <c:pt idx="44">
                  <c:v>Vegetables</c:v>
                </c:pt>
              </c:strCache>
            </c:strRef>
          </c:cat>
          <c:val>
            <c:numRef>
              <c:f>'Product Analysis'!$B$6:$B$51</c:f>
              <c:numCache>
                <c:formatCode>General</c:formatCode>
                <c:ptCount val="45"/>
                <c:pt idx="0">
                  <c:v>10</c:v>
                </c:pt>
                <c:pt idx="2">
                  <c:v>4</c:v>
                </c:pt>
                <c:pt idx="4">
                  <c:v>4</c:v>
                </c:pt>
                <c:pt idx="6">
                  <c:v>9</c:v>
                </c:pt>
                <c:pt idx="12">
                  <c:v>6</c:v>
                </c:pt>
                <c:pt idx="13">
                  <c:v>4</c:v>
                </c:pt>
                <c:pt idx="14">
                  <c:v>4</c:v>
                </c:pt>
                <c:pt idx="15">
                  <c:v>1</c:v>
                </c:pt>
                <c:pt idx="17">
                  <c:v>5</c:v>
                </c:pt>
                <c:pt idx="19">
                  <c:v>5</c:v>
                </c:pt>
                <c:pt idx="21">
                  <c:v>4</c:v>
                </c:pt>
                <c:pt idx="24">
                  <c:v>14</c:v>
                </c:pt>
                <c:pt idx="25">
                  <c:v>5</c:v>
                </c:pt>
                <c:pt idx="27">
                  <c:v>5</c:v>
                </c:pt>
                <c:pt idx="30">
                  <c:v>4</c:v>
                </c:pt>
                <c:pt idx="31">
                  <c:v>13</c:v>
                </c:pt>
                <c:pt idx="34">
                  <c:v>7</c:v>
                </c:pt>
                <c:pt idx="35">
                  <c:v>6</c:v>
                </c:pt>
                <c:pt idx="37">
                  <c:v>4</c:v>
                </c:pt>
                <c:pt idx="39">
                  <c:v>4</c:v>
                </c:pt>
                <c:pt idx="40">
                  <c:v>3</c:v>
                </c:pt>
                <c:pt idx="41">
                  <c:v>14</c:v>
                </c:pt>
                <c:pt idx="44">
                  <c:v>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31C-440A-9C65-E691A3D10474}"/>
            </c:ext>
          </c:extLst>
        </c:ser>
        <c:ser>
          <c:idx val="1"/>
          <c:order val="1"/>
          <c:tx>
            <c:strRef>
              <c:f>'Product Analysis'!$C$3:$C$5</c:f>
              <c:strCache>
                <c:ptCount val="1"/>
                <c:pt idx="0">
                  <c:v>2012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'Product Analysis'!$A$6:$A$51</c:f>
              <c:strCache>
                <c:ptCount val="45"/>
                <c:pt idx="0">
                  <c:v>Baking Goods</c:v>
                </c:pt>
                <c:pt idx="1">
                  <c:v>Bathroom Products</c:v>
                </c:pt>
                <c:pt idx="2">
                  <c:v>Beer and Wine</c:v>
                </c:pt>
                <c:pt idx="3">
                  <c:v>Bread</c:v>
                </c:pt>
                <c:pt idx="4">
                  <c:v>Breakfast Foods</c:v>
                </c:pt>
                <c:pt idx="5">
                  <c:v>Candles</c:v>
                </c:pt>
                <c:pt idx="6">
                  <c:v>Candy</c:v>
                </c:pt>
                <c:pt idx="7">
                  <c:v>Canned Anchovies</c:v>
                </c:pt>
                <c:pt idx="8">
                  <c:v>Canned Clams</c:v>
                </c:pt>
                <c:pt idx="9">
                  <c:v>Canned Oysters</c:v>
                </c:pt>
                <c:pt idx="10">
                  <c:v>Canned Sardines</c:v>
                </c:pt>
                <c:pt idx="11">
                  <c:v>Canned Shrimp</c:v>
                </c:pt>
                <c:pt idx="12">
                  <c:v>Canned Soup</c:v>
                </c:pt>
                <c:pt idx="13">
                  <c:v>Canned Tuna</c:v>
                </c:pt>
                <c:pt idx="14">
                  <c:v>Carbonated Beverages</c:v>
                </c:pt>
                <c:pt idx="15">
                  <c:v>Cleaning Supplies</c:v>
                </c:pt>
                <c:pt idx="16">
                  <c:v>Cold Remedies</c:v>
                </c:pt>
                <c:pt idx="17">
                  <c:v>Dairy</c:v>
                </c:pt>
                <c:pt idx="18">
                  <c:v>Decongestants</c:v>
                </c:pt>
                <c:pt idx="19">
                  <c:v>Drinks</c:v>
                </c:pt>
                <c:pt idx="20">
                  <c:v>Eggs</c:v>
                </c:pt>
                <c:pt idx="21">
                  <c:v>Electrical</c:v>
                </c:pt>
                <c:pt idx="22">
                  <c:v>Frozen Desserts</c:v>
                </c:pt>
                <c:pt idx="23">
                  <c:v>Frozen Entrees</c:v>
                </c:pt>
                <c:pt idx="24">
                  <c:v>Fruit</c:v>
                </c:pt>
                <c:pt idx="25">
                  <c:v>Hardware</c:v>
                </c:pt>
                <c:pt idx="26">
                  <c:v>Hot Beverages</c:v>
                </c:pt>
                <c:pt idx="27">
                  <c:v>Hygiene</c:v>
                </c:pt>
                <c:pt idx="28">
                  <c:v>Jams and Jellies</c:v>
                </c:pt>
                <c:pt idx="29">
                  <c:v>Kitchen Products</c:v>
                </c:pt>
                <c:pt idx="30">
                  <c:v>Magazines</c:v>
                </c:pt>
                <c:pt idx="31">
                  <c:v>Meat</c:v>
                </c:pt>
                <c:pt idx="32">
                  <c:v>Miscellaneous</c:v>
                </c:pt>
                <c:pt idx="33">
                  <c:v>Packaged Vegetables</c:v>
                </c:pt>
                <c:pt idx="34">
                  <c:v>Pain Relievers</c:v>
                </c:pt>
                <c:pt idx="35">
                  <c:v>Paper Products</c:v>
                </c:pt>
                <c:pt idx="36">
                  <c:v>Pizza</c:v>
                </c:pt>
                <c:pt idx="37">
                  <c:v>Plastic Products</c:v>
                </c:pt>
                <c:pt idx="38">
                  <c:v>Pure Juice Beverages</c:v>
                </c:pt>
                <c:pt idx="39">
                  <c:v>Seafood</c:v>
                </c:pt>
                <c:pt idx="40">
                  <c:v>Side Dishes</c:v>
                </c:pt>
                <c:pt idx="41">
                  <c:v>Snack Foods</c:v>
                </c:pt>
                <c:pt idx="42">
                  <c:v>Specialty</c:v>
                </c:pt>
                <c:pt idx="43">
                  <c:v>Starchy Foods</c:v>
                </c:pt>
                <c:pt idx="44">
                  <c:v>Vegetables</c:v>
                </c:pt>
              </c:strCache>
            </c:strRef>
          </c:cat>
          <c:val>
            <c:numRef>
              <c:f>'Product Analysis'!$C$6:$C$51</c:f>
              <c:numCache>
                <c:formatCode>General</c:formatCode>
                <c:ptCount val="45"/>
                <c:pt idx="0">
                  <c:v>663</c:v>
                </c:pt>
                <c:pt idx="1">
                  <c:v>498</c:v>
                </c:pt>
                <c:pt idx="2">
                  <c:v>458</c:v>
                </c:pt>
                <c:pt idx="3">
                  <c:v>568</c:v>
                </c:pt>
                <c:pt idx="4">
                  <c:v>526</c:v>
                </c:pt>
                <c:pt idx="5">
                  <c:v>61</c:v>
                </c:pt>
                <c:pt idx="6">
                  <c:v>485</c:v>
                </c:pt>
                <c:pt idx="7">
                  <c:v>40</c:v>
                </c:pt>
                <c:pt idx="8">
                  <c:v>67</c:v>
                </c:pt>
                <c:pt idx="9">
                  <c:v>31</c:v>
                </c:pt>
                <c:pt idx="10">
                  <c:v>57</c:v>
                </c:pt>
                <c:pt idx="11">
                  <c:v>44</c:v>
                </c:pt>
                <c:pt idx="12">
                  <c:v>471</c:v>
                </c:pt>
                <c:pt idx="13">
                  <c:v>138</c:v>
                </c:pt>
                <c:pt idx="14">
                  <c:v>202</c:v>
                </c:pt>
                <c:pt idx="15">
                  <c:v>297</c:v>
                </c:pt>
                <c:pt idx="16">
                  <c:v>119</c:v>
                </c:pt>
                <c:pt idx="17">
                  <c:v>1091</c:v>
                </c:pt>
                <c:pt idx="18">
                  <c:v>117</c:v>
                </c:pt>
                <c:pt idx="19">
                  <c:v>170</c:v>
                </c:pt>
                <c:pt idx="20">
                  <c:v>226</c:v>
                </c:pt>
                <c:pt idx="21">
                  <c:v>415</c:v>
                </c:pt>
                <c:pt idx="22">
                  <c:v>520</c:v>
                </c:pt>
                <c:pt idx="23">
                  <c:v>157</c:v>
                </c:pt>
                <c:pt idx="24">
                  <c:v>1097</c:v>
                </c:pt>
                <c:pt idx="25">
                  <c:v>151</c:v>
                </c:pt>
                <c:pt idx="26">
                  <c:v>289</c:v>
                </c:pt>
                <c:pt idx="27">
                  <c:v>320</c:v>
                </c:pt>
                <c:pt idx="28">
                  <c:v>754</c:v>
                </c:pt>
                <c:pt idx="29">
                  <c:v>365</c:v>
                </c:pt>
                <c:pt idx="30">
                  <c:v>303</c:v>
                </c:pt>
                <c:pt idx="31">
                  <c:v>1046</c:v>
                </c:pt>
                <c:pt idx="32">
                  <c:v>83</c:v>
                </c:pt>
                <c:pt idx="33">
                  <c:v>82</c:v>
                </c:pt>
                <c:pt idx="34">
                  <c:v>213</c:v>
                </c:pt>
                <c:pt idx="35">
                  <c:v>404</c:v>
                </c:pt>
                <c:pt idx="36">
                  <c:v>250</c:v>
                </c:pt>
                <c:pt idx="37">
                  <c:v>151</c:v>
                </c:pt>
                <c:pt idx="38">
                  <c:v>259</c:v>
                </c:pt>
                <c:pt idx="39">
                  <c:v>133</c:v>
                </c:pt>
                <c:pt idx="40">
                  <c:v>228</c:v>
                </c:pt>
                <c:pt idx="41">
                  <c:v>2187</c:v>
                </c:pt>
                <c:pt idx="42">
                  <c:v>352</c:v>
                </c:pt>
                <c:pt idx="43">
                  <c:v>398</c:v>
                </c:pt>
                <c:pt idx="44">
                  <c:v>2498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31C-440A-9C65-E691A3D10474}"/>
            </c:ext>
          </c:extLst>
        </c:ser>
        <c:ser>
          <c:idx val="2"/>
          <c:order val="2"/>
          <c:tx>
            <c:strRef>
              <c:f>'Product Analysis'!$D$3:$D$5</c:f>
              <c:strCache>
                <c:ptCount val="1"/>
                <c:pt idx="0">
                  <c:v>2013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'Product Analysis'!$A$6:$A$51</c:f>
              <c:strCache>
                <c:ptCount val="45"/>
                <c:pt idx="0">
                  <c:v>Baking Goods</c:v>
                </c:pt>
                <c:pt idx="1">
                  <c:v>Bathroom Products</c:v>
                </c:pt>
                <c:pt idx="2">
                  <c:v>Beer and Wine</c:v>
                </c:pt>
                <c:pt idx="3">
                  <c:v>Bread</c:v>
                </c:pt>
                <c:pt idx="4">
                  <c:v>Breakfast Foods</c:v>
                </c:pt>
                <c:pt idx="5">
                  <c:v>Candles</c:v>
                </c:pt>
                <c:pt idx="6">
                  <c:v>Candy</c:v>
                </c:pt>
                <c:pt idx="7">
                  <c:v>Canned Anchovies</c:v>
                </c:pt>
                <c:pt idx="8">
                  <c:v>Canned Clams</c:v>
                </c:pt>
                <c:pt idx="9">
                  <c:v>Canned Oysters</c:v>
                </c:pt>
                <c:pt idx="10">
                  <c:v>Canned Sardines</c:v>
                </c:pt>
                <c:pt idx="11">
                  <c:v>Canned Shrimp</c:v>
                </c:pt>
                <c:pt idx="12">
                  <c:v>Canned Soup</c:v>
                </c:pt>
                <c:pt idx="13">
                  <c:v>Canned Tuna</c:v>
                </c:pt>
                <c:pt idx="14">
                  <c:v>Carbonated Beverages</c:v>
                </c:pt>
                <c:pt idx="15">
                  <c:v>Cleaning Supplies</c:v>
                </c:pt>
                <c:pt idx="16">
                  <c:v>Cold Remedies</c:v>
                </c:pt>
                <c:pt idx="17">
                  <c:v>Dairy</c:v>
                </c:pt>
                <c:pt idx="18">
                  <c:v>Decongestants</c:v>
                </c:pt>
                <c:pt idx="19">
                  <c:v>Drinks</c:v>
                </c:pt>
                <c:pt idx="20">
                  <c:v>Eggs</c:v>
                </c:pt>
                <c:pt idx="21">
                  <c:v>Electrical</c:v>
                </c:pt>
                <c:pt idx="22">
                  <c:v>Frozen Desserts</c:v>
                </c:pt>
                <c:pt idx="23">
                  <c:v>Frozen Entrees</c:v>
                </c:pt>
                <c:pt idx="24">
                  <c:v>Fruit</c:v>
                </c:pt>
                <c:pt idx="25">
                  <c:v>Hardware</c:v>
                </c:pt>
                <c:pt idx="26">
                  <c:v>Hot Beverages</c:v>
                </c:pt>
                <c:pt idx="27">
                  <c:v>Hygiene</c:v>
                </c:pt>
                <c:pt idx="28">
                  <c:v>Jams and Jellies</c:v>
                </c:pt>
                <c:pt idx="29">
                  <c:v>Kitchen Products</c:v>
                </c:pt>
                <c:pt idx="30">
                  <c:v>Magazines</c:v>
                </c:pt>
                <c:pt idx="31">
                  <c:v>Meat</c:v>
                </c:pt>
                <c:pt idx="32">
                  <c:v>Miscellaneous</c:v>
                </c:pt>
                <c:pt idx="33">
                  <c:v>Packaged Vegetables</c:v>
                </c:pt>
                <c:pt idx="34">
                  <c:v>Pain Relievers</c:v>
                </c:pt>
                <c:pt idx="35">
                  <c:v>Paper Products</c:v>
                </c:pt>
                <c:pt idx="36">
                  <c:v>Pizza</c:v>
                </c:pt>
                <c:pt idx="37">
                  <c:v>Plastic Products</c:v>
                </c:pt>
                <c:pt idx="38">
                  <c:v>Pure Juice Beverages</c:v>
                </c:pt>
                <c:pt idx="39">
                  <c:v>Seafood</c:v>
                </c:pt>
                <c:pt idx="40">
                  <c:v>Side Dishes</c:v>
                </c:pt>
                <c:pt idx="41">
                  <c:v>Snack Foods</c:v>
                </c:pt>
                <c:pt idx="42">
                  <c:v>Specialty</c:v>
                </c:pt>
                <c:pt idx="43">
                  <c:v>Starchy Foods</c:v>
                </c:pt>
                <c:pt idx="44">
                  <c:v>Vegetables</c:v>
                </c:pt>
              </c:strCache>
            </c:strRef>
          </c:cat>
          <c:val>
            <c:numRef>
              <c:f>'Product Analysis'!$D$6:$D$51</c:f>
              <c:numCache>
                <c:formatCode>General</c:formatCode>
                <c:ptCount val="45"/>
                <c:pt idx="0">
                  <c:v>1272</c:v>
                </c:pt>
                <c:pt idx="1">
                  <c:v>1000</c:v>
                </c:pt>
                <c:pt idx="2">
                  <c:v>998</c:v>
                </c:pt>
                <c:pt idx="3">
                  <c:v>1181</c:v>
                </c:pt>
                <c:pt idx="4">
                  <c:v>1157</c:v>
                </c:pt>
                <c:pt idx="5">
                  <c:v>128</c:v>
                </c:pt>
                <c:pt idx="6">
                  <c:v>954</c:v>
                </c:pt>
                <c:pt idx="7">
                  <c:v>136</c:v>
                </c:pt>
                <c:pt idx="8">
                  <c:v>158</c:v>
                </c:pt>
                <c:pt idx="9">
                  <c:v>112</c:v>
                </c:pt>
                <c:pt idx="10">
                  <c:v>104</c:v>
                </c:pt>
                <c:pt idx="11">
                  <c:v>113</c:v>
                </c:pt>
                <c:pt idx="12">
                  <c:v>1143</c:v>
                </c:pt>
                <c:pt idx="13">
                  <c:v>217</c:v>
                </c:pt>
                <c:pt idx="14">
                  <c:v>428</c:v>
                </c:pt>
                <c:pt idx="15">
                  <c:v>490</c:v>
                </c:pt>
                <c:pt idx="16">
                  <c:v>263</c:v>
                </c:pt>
                <c:pt idx="17">
                  <c:v>2636</c:v>
                </c:pt>
                <c:pt idx="18">
                  <c:v>235</c:v>
                </c:pt>
                <c:pt idx="19">
                  <c:v>389</c:v>
                </c:pt>
                <c:pt idx="20">
                  <c:v>582</c:v>
                </c:pt>
                <c:pt idx="21">
                  <c:v>987</c:v>
                </c:pt>
                <c:pt idx="22">
                  <c:v>786</c:v>
                </c:pt>
                <c:pt idx="23">
                  <c:v>310</c:v>
                </c:pt>
                <c:pt idx="24">
                  <c:v>2084</c:v>
                </c:pt>
                <c:pt idx="25">
                  <c:v>375</c:v>
                </c:pt>
                <c:pt idx="26">
                  <c:v>619</c:v>
                </c:pt>
                <c:pt idx="27">
                  <c:v>488</c:v>
                </c:pt>
                <c:pt idx="28">
                  <c:v>1630</c:v>
                </c:pt>
                <c:pt idx="29">
                  <c:v>500</c:v>
                </c:pt>
                <c:pt idx="30">
                  <c:v>508</c:v>
                </c:pt>
                <c:pt idx="31">
                  <c:v>2055</c:v>
                </c:pt>
                <c:pt idx="32">
                  <c:v>78</c:v>
                </c:pt>
                <c:pt idx="33">
                  <c:v>122</c:v>
                </c:pt>
                <c:pt idx="34">
                  <c:v>569</c:v>
                </c:pt>
                <c:pt idx="35">
                  <c:v>1001</c:v>
                </c:pt>
                <c:pt idx="36">
                  <c:v>548</c:v>
                </c:pt>
                <c:pt idx="37">
                  <c:v>394</c:v>
                </c:pt>
                <c:pt idx="38">
                  <c:v>396</c:v>
                </c:pt>
                <c:pt idx="39">
                  <c:v>278</c:v>
                </c:pt>
                <c:pt idx="40">
                  <c:v>400</c:v>
                </c:pt>
                <c:pt idx="41">
                  <c:v>4286</c:v>
                </c:pt>
                <c:pt idx="42">
                  <c:v>850</c:v>
                </c:pt>
                <c:pt idx="43">
                  <c:v>765</c:v>
                </c:pt>
                <c:pt idx="44">
                  <c:v>4517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31C-440A-9C65-E691A3D1047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80599248"/>
        <c:axId val="1625582656"/>
      </c:barChart>
      <c:catAx>
        <c:axId val="17805992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25582656"/>
        <c:crosses val="autoZero"/>
        <c:auto val="1"/>
        <c:lblAlgn val="ctr"/>
        <c:lblOffset val="100"/>
        <c:noMultiLvlLbl val="0"/>
      </c:catAx>
      <c:valAx>
        <c:axId val="16255826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805992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[Supermarket Transactions.xlsx]Product Analysis!PivotTable7</c:name>
    <c:fmtId val="6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'Product Analysis'!$B$3:$B$5</c:f>
              <c:strCache>
                <c:ptCount val="1"/>
                <c:pt idx="0">
                  <c:v>2011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'Product Analysis'!$A$6:$A$28</c:f>
              <c:strCache>
                <c:ptCount val="22"/>
                <c:pt idx="0">
                  <c:v>Alcoholic Beverages</c:v>
                </c:pt>
                <c:pt idx="1">
                  <c:v>Baked Goods</c:v>
                </c:pt>
                <c:pt idx="2">
                  <c:v>Baking Goods</c:v>
                </c:pt>
                <c:pt idx="3">
                  <c:v>Beverages</c:v>
                </c:pt>
                <c:pt idx="4">
                  <c:v>Breakfast Foods</c:v>
                </c:pt>
                <c:pt idx="5">
                  <c:v>Canned Foods</c:v>
                </c:pt>
                <c:pt idx="6">
                  <c:v>Canned Products</c:v>
                </c:pt>
                <c:pt idx="7">
                  <c:v>Carousel</c:v>
                </c:pt>
                <c:pt idx="8">
                  <c:v>Checkout</c:v>
                </c:pt>
                <c:pt idx="9">
                  <c:v>Dairy</c:v>
                </c:pt>
                <c:pt idx="10">
                  <c:v>Deli</c:v>
                </c:pt>
                <c:pt idx="11">
                  <c:v>Eggs</c:v>
                </c:pt>
                <c:pt idx="12">
                  <c:v>Frozen Foods</c:v>
                </c:pt>
                <c:pt idx="13">
                  <c:v>Health and Hygiene</c:v>
                </c:pt>
                <c:pt idx="14">
                  <c:v>Household</c:v>
                </c:pt>
                <c:pt idx="15">
                  <c:v>Meat</c:v>
                </c:pt>
                <c:pt idx="16">
                  <c:v>Periodicals</c:v>
                </c:pt>
                <c:pt idx="17">
                  <c:v>Produce</c:v>
                </c:pt>
                <c:pt idx="18">
                  <c:v>Seafood</c:v>
                </c:pt>
                <c:pt idx="19">
                  <c:v>Snack Foods</c:v>
                </c:pt>
                <c:pt idx="20">
                  <c:v>Snacks</c:v>
                </c:pt>
                <c:pt idx="21">
                  <c:v>Starchy Foods</c:v>
                </c:pt>
              </c:strCache>
            </c:strRef>
          </c:cat>
          <c:val>
            <c:numRef>
              <c:f>'Product Analysis'!$B$6:$B$28</c:f>
              <c:numCache>
                <c:formatCode>General</c:formatCode>
                <c:ptCount val="22"/>
                <c:pt idx="0">
                  <c:v>4</c:v>
                </c:pt>
                <c:pt idx="2">
                  <c:v>10</c:v>
                </c:pt>
                <c:pt idx="3">
                  <c:v>9</c:v>
                </c:pt>
                <c:pt idx="5">
                  <c:v>10</c:v>
                </c:pt>
                <c:pt idx="8">
                  <c:v>5</c:v>
                </c:pt>
                <c:pt idx="9">
                  <c:v>5</c:v>
                </c:pt>
                <c:pt idx="10">
                  <c:v>11</c:v>
                </c:pt>
                <c:pt idx="12">
                  <c:v>9</c:v>
                </c:pt>
                <c:pt idx="13">
                  <c:v>12</c:v>
                </c:pt>
                <c:pt idx="14">
                  <c:v>15</c:v>
                </c:pt>
                <c:pt idx="16">
                  <c:v>4</c:v>
                </c:pt>
                <c:pt idx="17">
                  <c:v>22</c:v>
                </c:pt>
                <c:pt idx="18">
                  <c:v>4</c:v>
                </c:pt>
                <c:pt idx="19">
                  <c:v>14</c:v>
                </c:pt>
                <c:pt idx="20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745-421C-9260-5EC422FBEB3F}"/>
            </c:ext>
          </c:extLst>
        </c:ser>
        <c:ser>
          <c:idx val="1"/>
          <c:order val="1"/>
          <c:tx>
            <c:strRef>
              <c:f>'Product Analysis'!$C$3:$C$5</c:f>
              <c:strCache>
                <c:ptCount val="1"/>
                <c:pt idx="0">
                  <c:v>2012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'Product Analysis'!$A$6:$A$28</c:f>
              <c:strCache>
                <c:ptCount val="22"/>
                <c:pt idx="0">
                  <c:v>Alcoholic Beverages</c:v>
                </c:pt>
                <c:pt idx="1">
                  <c:v>Baked Goods</c:v>
                </c:pt>
                <c:pt idx="2">
                  <c:v>Baking Goods</c:v>
                </c:pt>
                <c:pt idx="3">
                  <c:v>Beverages</c:v>
                </c:pt>
                <c:pt idx="4">
                  <c:v>Breakfast Foods</c:v>
                </c:pt>
                <c:pt idx="5">
                  <c:v>Canned Foods</c:v>
                </c:pt>
                <c:pt idx="6">
                  <c:v>Canned Products</c:v>
                </c:pt>
                <c:pt idx="7">
                  <c:v>Carousel</c:v>
                </c:pt>
                <c:pt idx="8">
                  <c:v>Checkout</c:v>
                </c:pt>
                <c:pt idx="9">
                  <c:v>Dairy</c:v>
                </c:pt>
                <c:pt idx="10">
                  <c:v>Deli</c:v>
                </c:pt>
                <c:pt idx="11">
                  <c:v>Eggs</c:v>
                </c:pt>
                <c:pt idx="12">
                  <c:v>Frozen Foods</c:v>
                </c:pt>
                <c:pt idx="13">
                  <c:v>Health and Hygiene</c:v>
                </c:pt>
                <c:pt idx="14">
                  <c:v>Household</c:v>
                </c:pt>
                <c:pt idx="15">
                  <c:v>Meat</c:v>
                </c:pt>
                <c:pt idx="16">
                  <c:v>Periodicals</c:v>
                </c:pt>
                <c:pt idx="17">
                  <c:v>Produce</c:v>
                </c:pt>
                <c:pt idx="18">
                  <c:v>Seafood</c:v>
                </c:pt>
                <c:pt idx="19">
                  <c:v>Snack Foods</c:v>
                </c:pt>
                <c:pt idx="20">
                  <c:v>Snacks</c:v>
                </c:pt>
                <c:pt idx="21">
                  <c:v>Starchy Foods</c:v>
                </c:pt>
              </c:strCache>
            </c:strRef>
          </c:cat>
          <c:val>
            <c:numRef>
              <c:f>'Product Analysis'!$C$6:$C$28</c:f>
              <c:numCache>
                <c:formatCode>General</c:formatCode>
                <c:ptCount val="22"/>
                <c:pt idx="0">
                  <c:v>458</c:v>
                </c:pt>
                <c:pt idx="1">
                  <c:v>568</c:v>
                </c:pt>
                <c:pt idx="2">
                  <c:v>1417</c:v>
                </c:pt>
                <c:pt idx="3">
                  <c:v>920</c:v>
                </c:pt>
                <c:pt idx="4">
                  <c:v>224</c:v>
                </c:pt>
                <c:pt idx="5">
                  <c:v>1292</c:v>
                </c:pt>
                <c:pt idx="6">
                  <c:v>166</c:v>
                </c:pt>
                <c:pt idx="7">
                  <c:v>68</c:v>
                </c:pt>
                <c:pt idx="8">
                  <c:v>131</c:v>
                </c:pt>
                <c:pt idx="9">
                  <c:v>1091</c:v>
                </c:pt>
                <c:pt idx="10">
                  <c:v>961</c:v>
                </c:pt>
                <c:pt idx="11">
                  <c:v>226</c:v>
                </c:pt>
                <c:pt idx="12">
                  <c:v>1962</c:v>
                </c:pt>
                <c:pt idx="13">
                  <c:v>1223</c:v>
                </c:pt>
                <c:pt idx="14">
                  <c:v>1840</c:v>
                </c:pt>
                <c:pt idx="15">
                  <c:v>130</c:v>
                </c:pt>
                <c:pt idx="16">
                  <c:v>303</c:v>
                </c:pt>
                <c:pt idx="17">
                  <c:v>2801</c:v>
                </c:pt>
                <c:pt idx="18">
                  <c:v>133</c:v>
                </c:pt>
                <c:pt idx="19">
                  <c:v>2187</c:v>
                </c:pt>
                <c:pt idx="20">
                  <c:v>485</c:v>
                </c:pt>
                <c:pt idx="21">
                  <c:v>398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745-421C-9260-5EC422FBEB3F}"/>
            </c:ext>
          </c:extLst>
        </c:ser>
        <c:ser>
          <c:idx val="2"/>
          <c:order val="2"/>
          <c:tx>
            <c:strRef>
              <c:f>'Product Analysis'!$D$3:$D$5</c:f>
              <c:strCache>
                <c:ptCount val="1"/>
                <c:pt idx="0">
                  <c:v>2013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'Product Analysis'!$A$6:$A$28</c:f>
              <c:strCache>
                <c:ptCount val="22"/>
                <c:pt idx="0">
                  <c:v>Alcoholic Beverages</c:v>
                </c:pt>
                <c:pt idx="1">
                  <c:v>Baked Goods</c:v>
                </c:pt>
                <c:pt idx="2">
                  <c:v>Baking Goods</c:v>
                </c:pt>
                <c:pt idx="3">
                  <c:v>Beverages</c:v>
                </c:pt>
                <c:pt idx="4">
                  <c:v>Breakfast Foods</c:v>
                </c:pt>
                <c:pt idx="5">
                  <c:v>Canned Foods</c:v>
                </c:pt>
                <c:pt idx="6">
                  <c:v>Canned Products</c:v>
                </c:pt>
                <c:pt idx="7">
                  <c:v>Carousel</c:v>
                </c:pt>
                <c:pt idx="8">
                  <c:v>Checkout</c:v>
                </c:pt>
                <c:pt idx="9">
                  <c:v>Dairy</c:v>
                </c:pt>
                <c:pt idx="10">
                  <c:v>Deli</c:v>
                </c:pt>
                <c:pt idx="11">
                  <c:v>Eggs</c:v>
                </c:pt>
                <c:pt idx="12">
                  <c:v>Frozen Foods</c:v>
                </c:pt>
                <c:pt idx="13">
                  <c:v>Health and Hygiene</c:v>
                </c:pt>
                <c:pt idx="14">
                  <c:v>Household</c:v>
                </c:pt>
                <c:pt idx="15">
                  <c:v>Meat</c:v>
                </c:pt>
                <c:pt idx="16">
                  <c:v>Periodicals</c:v>
                </c:pt>
                <c:pt idx="17">
                  <c:v>Produce</c:v>
                </c:pt>
                <c:pt idx="18">
                  <c:v>Seafood</c:v>
                </c:pt>
                <c:pt idx="19">
                  <c:v>Snack Foods</c:v>
                </c:pt>
                <c:pt idx="20">
                  <c:v>Snacks</c:v>
                </c:pt>
                <c:pt idx="21">
                  <c:v>Starchy Foods</c:v>
                </c:pt>
              </c:strCache>
            </c:strRef>
          </c:cat>
          <c:val>
            <c:numRef>
              <c:f>'Product Analysis'!$D$6:$D$28</c:f>
              <c:numCache>
                <c:formatCode>General</c:formatCode>
                <c:ptCount val="22"/>
                <c:pt idx="0">
                  <c:v>998</c:v>
                </c:pt>
                <c:pt idx="1">
                  <c:v>1181</c:v>
                </c:pt>
                <c:pt idx="2">
                  <c:v>2902</c:v>
                </c:pt>
                <c:pt idx="3">
                  <c:v>1832</c:v>
                </c:pt>
                <c:pt idx="4">
                  <c:v>513</c:v>
                </c:pt>
                <c:pt idx="5">
                  <c:v>2642</c:v>
                </c:pt>
                <c:pt idx="6">
                  <c:v>280</c:v>
                </c:pt>
                <c:pt idx="7">
                  <c:v>177</c:v>
                </c:pt>
                <c:pt idx="8">
                  <c:v>184</c:v>
                </c:pt>
                <c:pt idx="9">
                  <c:v>2636</c:v>
                </c:pt>
                <c:pt idx="10">
                  <c:v>1902</c:v>
                </c:pt>
                <c:pt idx="11">
                  <c:v>582</c:v>
                </c:pt>
                <c:pt idx="12">
                  <c:v>3604</c:v>
                </c:pt>
                <c:pt idx="13">
                  <c:v>2441</c:v>
                </c:pt>
                <c:pt idx="14">
                  <c:v>3883</c:v>
                </c:pt>
                <c:pt idx="15">
                  <c:v>246</c:v>
                </c:pt>
                <c:pt idx="16">
                  <c:v>508</c:v>
                </c:pt>
                <c:pt idx="17">
                  <c:v>5448</c:v>
                </c:pt>
                <c:pt idx="18">
                  <c:v>278</c:v>
                </c:pt>
                <c:pt idx="19">
                  <c:v>4286</c:v>
                </c:pt>
                <c:pt idx="20">
                  <c:v>954</c:v>
                </c:pt>
                <c:pt idx="21">
                  <c:v>765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1745-421C-9260-5EC422FBEB3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80599248"/>
        <c:axId val="1625582656"/>
      </c:barChart>
      <c:catAx>
        <c:axId val="17805992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25582656"/>
        <c:crosses val="autoZero"/>
        <c:auto val="1"/>
        <c:lblAlgn val="ctr"/>
        <c:lblOffset val="100"/>
        <c:noMultiLvlLbl val="0"/>
      </c:catAx>
      <c:valAx>
        <c:axId val="162558265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805992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C61D7C5-2DC6-4B90-8912-7A5E3FFF1906}" type="doc">
      <dgm:prSet loTypeId="urn:microsoft.com/office/officeart/2005/8/layout/chevronAccent+Icon" loCatId="process" qsTypeId="urn:microsoft.com/office/officeart/2005/8/quickstyle/simple1" qsCatId="simple" csTypeId="urn:microsoft.com/office/officeart/2005/8/colors/accent1_2" csCatId="accent1" phldr="1"/>
      <dgm:spPr/>
    </dgm:pt>
    <dgm:pt modelId="{D72AB0CF-1912-40C3-92C0-FD047B86A673}">
      <dgm:prSet phldrT="[Text]"/>
      <dgm:spPr/>
      <dgm:t>
        <a:bodyPr/>
        <a:lstStyle/>
        <a:p>
          <a:r>
            <a:rPr lang="en-US" dirty="0"/>
            <a:t>removing any duplicates</a:t>
          </a:r>
        </a:p>
      </dgm:t>
    </dgm:pt>
    <dgm:pt modelId="{35D8CA21-325D-4853-8351-B12253BD75FE}" type="parTrans" cxnId="{B74CD192-A518-446E-B77D-EF2F4F31E62F}">
      <dgm:prSet/>
      <dgm:spPr/>
      <dgm:t>
        <a:bodyPr/>
        <a:lstStyle/>
        <a:p>
          <a:endParaRPr lang="en-US"/>
        </a:p>
      </dgm:t>
    </dgm:pt>
    <dgm:pt modelId="{1CC86F35-53BD-45EF-A801-4E38303952D0}" type="sibTrans" cxnId="{B74CD192-A518-446E-B77D-EF2F4F31E62F}">
      <dgm:prSet/>
      <dgm:spPr/>
      <dgm:t>
        <a:bodyPr/>
        <a:lstStyle/>
        <a:p>
          <a:endParaRPr lang="en-US"/>
        </a:p>
      </dgm:t>
    </dgm:pt>
    <dgm:pt modelId="{1CD6392F-AC51-407F-9B76-BBFD596AAF61}">
      <dgm:prSet phldrT="[Text]"/>
      <dgm:spPr/>
      <dgm:t>
        <a:bodyPr/>
        <a:lstStyle/>
        <a:p>
          <a:r>
            <a:rPr lang="en-US" dirty="0"/>
            <a:t>addressing missing values</a:t>
          </a:r>
        </a:p>
      </dgm:t>
    </dgm:pt>
    <dgm:pt modelId="{16AB6477-77E3-4ED6-B340-D13EEC22A89C}" type="parTrans" cxnId="{5A1AB14A-E10C-4A97-8AF1-C85889387ADC}">
      <dgm:prSet/>
      <dgm:spPr/>
      <dgm:t>
        <a:bodyPr/>
        <a:lstStyle/>
        <a:p>
          <a:endParaRPr lang="en-US"/>
        </a:p>
      </dgm:t>
    </dgm:pt>
    <dgm:pt modelId="{B7471783-E521-49DD-8938-D9F14EA2B1B2}" type="sibTrans" cxnId="{5A1AB14A-E10C-4A97-8AF1-C85889387ADC}">
      <dgm:prSet/>
      <dgm:spPr/>
      <dgm:t>
        <a:bodyPr/>
        <a:lstStyle/>
        <a:p>
          <a:endParaRPr lang="en-US"/>
        </a:p>
      </dgm:t>
    </dgm:pt>
    <dgm:pt modelId="{CFD3176C-AEC8-4EE4-8583-3CAE47A93619}">
      <dgm:prSet/>
      <dgm:spPr/>
      <dgm:t>
        <a:bodyPr/>
        <a:lstStyle/>
        <a:p>
          <a:r>
            <a:rPr lang="en-US"/>
            <a:t>fixing formatting issues,</a:t>
          </a:r>
        </a:p>
      </dgm:t>
    </dgm:pt>
    <dgm:pt modelId="{6C59AA1B-7C39-423B-9449-2E41B1F91E5B}" type="parTrans" cxnId="{7F74C5F3-891E-4484-8DDA-31DEE4F244F3}">
      <dgm:prSet/>
      <dgm:spPr/>
      <dgm:t>
        <a:bodyPr/>
        <a:lstStyle/>
        <a:p>
          <a:endParaRPr lang="en-US"/>
        </a:p>
      </dgm:t>
    </dgm:pt>
    <dgm:pt modelId="{E233FA00-944E-44FF-8DC7-7FF9F95E34E5}" type="sibTrans" cxnId="{7F74C5F3-891E-4484-8DDA-31DEE4F244F3}">
      <dgm:prSet/>
      <dgm:spPr/>
      <dgm:t>
        <a:bodyPr/>
        <a:lstStyle/>
        <a:p>
          <a:endParaRPr lang="en-US"/>
        </a:p>
      </dgm:t>
    </dgm:pt>
    <dgm:pt modelId="{F7396FAF-523A-48AD-B643-68D3A2AA425E}" type="pres">
      <dgm:prSet presAssocID="{AC61D7C5-2DC6-4B90-8912-7A5E3FFF1906}" presName="Name0" presStyleCnt="0">
        <dgm:presLayoutVars>
          <dgm:dir/>
          <dgm:resizeHandles val="exact"/>
        </dgm:presLayoutVars>
      </dgm:prSet>
      <dgm:spPr/>
    </dgm:pt>
    <dgm:pt modelId="{28BAE1CB-F725-43E7-B686-2CBBB40E5D44}" type="pres">
      <dgm:prSet presAssocID="{D72AB0CF-1912-40C3-92C0-FD047B86A673}" presName="composite" presStyleCnt="0"/>
      <dgm:spPr/>
    </dgm:pt>
    <dgm:pt modelId="{0741EBC9-F089-4FB6-9D54-3D9216953380}" type="pres">
      <dgm:prSet presAssocID="{D72AB0CF-1912-40C3-92C0-FD047B86A673}" presName="bgChev" presStyleLbl="node1" presStyleIdx="0" presStyleCnt="3"/>
      <dgm:spPr/>
    </dgm:pt>
    <dgm:pt modelId="{D1654E0F-BCC8-4360-8424-CAF902A5E0FF}" type="pres">
      <dgm:prSet presAssocID="{D72AB0CF-1912-40C3-92C0-FD047B86A673}" presName="txNode" presStyleLbl="fgAcc1" presStyleIdx="0" presStyleCnt="3">
        <dgm:presLayoutVars>
          <dgm:bulletEnabled val="1"/>
        </dgm:presLayoutVars>
      </dgm:prSet>
      <dgm:spPr/>
    </dgm:pt>
    <dgm:pt modelId="{9D5536D9-F198-4DCE-A3A2-C58B60875889}" type="pres">
      <dgm:prSet presAssocID="{1CC86F35-53BD-45EF-A801-4E38303952D0}" presName="compositeSpace" presStyleCnt="0"/>
      <dgm:spPr/>
    </dgm:pt>
    <dgm:pt modelId="{6DCAFA6E-155F-4084-811C-2BAEC013616E}" type="pres">
      <dgm:prSet presAssocID="{CFD3176C-AEC8-4EE4-8583-3CAE47A93619}" presName="composite" presStyleCnt="0"/>
      <dgm:spPr/>
    </dgm:pt>
    <dgm:pt modelId="{E42844E5-497B-4012-B15E-69E66BC6577D}" type="pres">
      <dgm:prSet presAssocID="{CFD3176C-AEC8-4EE4-8583-3CAE47A93619}" presName="bgChev" presStyleLbl="node1" presStyleIdx="1" presStyleCnt="3"/>
      <dgm:spPr/>
    </dgm:pt>
    <dgm:pt modelId="{B9E870F6-8D4E-422D-A753-41E256735FBF}" type="pres">
      <dgm:prSet presAssocID="{CFD3176C-AEC8-4EE4-8583-3CAE47A93619}" presName="txNode" presStyleLbl="fgAcc1" presStyleIdx="1" presStyleCnt="3">
        <dgm:presLayoutVars>
          <dgm:bulletEnabled val="1"/>
        </dgm:presLayoutVars>
      </dgm:prSet>
      <dgm:spPr/>
    </dgm:pt>
    <dgm:pt modelId="{CDB54B5C-EEF4-4638-B2FC-8FFF4F7B87C5}" type="pres">
      <dgm:prSet presAssocID="{E233FA00-944E-44FF-8DC7-7FF9F95E34E5}" presName="compositeSpace" presStyleCnt="0"/>
      <dgm:spPr/>
    </dgm:pt>
    <dgm:pt modelId="{D6F6EC22-81B9-4A0A-9804-D4B792A55890}" type="pres">
      <dgm:prSet presAssocID="{1CD6392F-AC51-407F-9B76-BBFD596AAF61}" presName="composite" presStyleCnt="0"/>
      <dgm:spPr/>
    </dgm:pt>
    <dgm:pt modelId="{0F5CAADB-553F-443F-945B-F76135BE6A05}" type="pres">
      <dgm:prSet presAssocID="{1CD6392F-AC51-407F-9B76-BBFD596AAF61}" presName="bgChev" presStyleLbl="node1" presStyleIdx="2" presStyleCnt="3"/>
      <dgm:spPr/>
    </dgm:pt>
    <dgm:pt modelId="{6D2D07E9-06BD-428B-9DA2-A8E274751BA4}" type="pres">
      <dgm:prSet presAssocID="{1CD6392F-AC51-407F-9B76-BBFD596AAF61}" presName="txNode" presStyleLbl="fgAcc1" presStyleIdx="2" presStyleCnt="3">
        <dgm:presLayoutVars>
          <dgm:bulletEnabled val="1"/>
        </dgm:presLayoutVars>
      </dgm:prSet>
      <dgm:spPr/>
    </dgm:pt>
  </dgm:ptLst>
  <dgm:cxnLst>
    <dgm:cxn modelId="{96FBCD45-3A18-42B1-8853-B5D20A707035}" type="presOf" srcId="{CFD3176C-AEC8-4EE4-8583-3CAE47A93619}" destId="{B9E870F6-8D4E-422D-A753-41E256735FBF}" srcOrd="0" destOrd="0" presId="urn:microsoft.com/office/officeart/2005/8/layout/chevronAccent+Icon"/>
    <dgm:cxn modelId="{5A1AB14A-E10C-4A97-8AF1-C85889387ADC}" srcId="{AC61D7C5-2DC6-4B90-8912-7A5E3FFF1906}" destId="{1CD6392F-AC51-407F-9B76-BBFD596AAF61}" srcOrd="2" destOrd="0" parTransId="{16AB6477-77E3-4ED6-B340-D13EEC22A89C}" sibTransId="{B7471783-E521-49DD-8938-D9F14EA2B1B2}"/>
    <dgm:cxn modelId="{69CBAC51-427F-4CA3-B78F-2D5B7654C674}" type="presOf" srcId="{AC61D7C5-2DC6-4B90-8912-7A5E3FFF1906}" destId="{F7396FAF-523A-48AD-B643-68D3A2AA425E}" srcOrd="0" destOrd="0" presId="urn:microsoft.com/office/officeart/2005/8/layout/chevronAccent+Icon"/>
    <dgm:cxn modelId="{BF5AFC7A-C85E-4E93-8AE3-BC96D7C5484E}" type="presOf" srcId="{1CD6392F-AC51-407F-9B76-BBFD596AAF61}" destId="{6D2D07E9-06BD-428B-9DA2-A8E274751BA4}" srcOrd="0" destOrd="0" presId="urn:microsoft.com/office/officeart/2005/8/layout/chevronAccent+Icon"/>
    <dgm:cxn modelId="{B74CD192-A518-446E-B77D-EF2F4F31E62F}" srcId="{AC61D7C5-2DC6-4B90-8912-7A5E3FFF1906}" destId="{D72AB0CF-1912-40C3-92C0-FD047B86A673}" srcOrd="0" destOrd="0" parTransId="{35D8CA21-325D-4853-8351-B12253BD75FE}" sibTransId="{1CC86F35-53BD-45EF-A801-4E38303952D0}"/>
    <dgm:cxn modelId="{43881ED6-DEA2-481E-AA80-5AFB1E5FC2DA}" type="presOf" srcId="{D72AB0CF-1912-40C3-92C0-FD047B86A673}" destId="{D1654E0F-BCC8-4360-8424-CAF902A5E0FF}" srcOrd="0" destOrd="0" presId="urn:microsoft.com/office/officeart/2005/8/layout/chevronAccent+Icon"/>
    <dgm:cxn modelId="{7F74C5F3-891E-4484-8DDA-31DEE4F244F3}" srcId="{AC61D7C5-2DC6-4B90-8912-7A5E3FFF1906}" destId="{CFD3176C-AEC8-4EE4-8583-3CAE47A93619}" srcOrd="1" destOrd="0" parTransId="{6C59AA1B-7C39-423B-9449-2E41B1F91E5B}" sibTransId="{E233FA00-944E-44FF-8DC7-7FF9F95E34E5}"/>
    <dgm:cxn modelId="{8D5416E7-262E-4FC1-93A0-2CA43D27D52C}" type="presParOf" srcId="{F7396FAF-523A-48AD-B643-68D3A2AA425E}" destId="{28BAE1CB-F725-43E7-B686-2CBBB40E5D44}" srcOrd="0" destOrd="0" presId="urn:microsoft.com/office/officeart/2005/8/layout/chevronAccent+Icon"/>
    <dgm:cxn modelId="{C7D9194B-9BAC-4B55-928A-01D93FD641FE}" type="presParOf" srcId="{28BAE1CB-F725-43E7-B686-2CBBB40E5D44}" destId="{0741EBC9-F089-4FB6-9D54-3D9216953380}" srcOrd="0" destOrd="0" presId="urn:microsoft.com/office/officeart/2005/8/layout/chevronAccent+Icon"/>
    <dgm:cxn modelId="{F3773299-B682-453B-B0A4-7FA8DD1C86F1}" type="presParOf" srcId="{28BAE1CB-F725-43E7-B686-2CBBB40E5D44}" destId="{D1654E0F-BCC8-4360-8424-CAF902A5E0FF}" srcOrd="1" destOrd="0" presId="urn:microsoft.com/office/officeart/2005/8/layout/chevronAccent+Icon"/>
    <dgm:cxn modelId="{91AA4402-811D-4628-9304-09DA8BB58546}" type="presParOf" srcId="{F7396FAF-523A-48AD-B643-68D3A2AA425E}" destId="{9D5536D9-F198-4DCE-A3A2-C58B60875889}" srcOrd="1" destOrd="0" presId="urn:microsoft.com/office/officeart/2005/8/layout/chevronAccent+Icon"/>
    <dgm:cxn modelId="{AD0A15B2-ECE9-4387-9428-58FEA8579852}" type="presParOf" srcId="{F7396FAF-523A-48AD-B643-68D3A2AA425E}" destId="{6DCAFA6E-155F-4084-811C-2BAEC013616E}" srcOrd="2" destOrd="0" presId="urn:microsoft.com/office/officeart/2005/8/layout/chevronAccent+Icon"/>
    <dgm:cxn modelId="{9DE83333-F883-4737-9092-075C5A90C922}" type="presParOf" srcId="{6DCAFA6E-155F-4084-811C-2BAEC013616E}" destId="{E42844E5-497B-4012-B15E-69E66BC6577D}" srcOrd="0" destOrd="0" presId="urn:microsoft.com/office/officeart/2005/8/layout/chevronAccent+Icon"/>
    <dgm:cxn modelId="{6223661C-A36C-4382-A583-8B7013A1E9A4}" type="presParOf" srcId="{6DCAFA6E-155F-4084-811C-2BAEC013616E}" destId="{B9E870F6-8D4E-422D-A753-41E256735FBF}" srcOrd="1" destOrd="0" presId="urn:microsoft.com/office/officeart/2005/8/layout/chevronAccent+Icon"/>
    <dgm:cxn modelId="{12ACC6A2-ADAE-4DFA-AFE8-8E724E8B5405}" type="presParOf" srcId="{F7396FAF-523A-48AD-B643-68D3A2AA425E}" destId="{CDB54B5C-EEF4-4638-B2FC-8FFF4F7B87C5}" srcOrd="3" destOrd="0" presId="urn:microsoft.com/office/officeart/2005/8/layout/chevronAccent+Icon"/>
    <dgm:cxn modelId="{F62383A3-E238-430B-A297-6B4EA59A950B}" type="presParOf" srcId="{F7396FAF-523A-48AD-B643-68D3A2AA425E}" destId="{D6F6EC22-81B9-4A0A-9804-D4B792A55890}" srcOrd="4" destOrd="0" presId="urn:microsoft.com/office/officeart/2005/8/layout/chevronAccent+Icon"/>
    <dgm:cxn modelId="{E844C6EF-BA2B-494F-95E8-EE61819D85AD}" type="presParOf" srcId="{D6F6EC22-81B9-4A0A-9804-D4B792A55890}" destId="{0F5CAADB-553F-443F-945B-F76135BE6A05}" srcOrd="0" destOrd="0" presId="urn:microsoft.com/office/officeart/2005/8/layout/chevronAccent+Icon"/>
    <dgm:cxn modelId="{6F3B5893-A55E-4AA6-860C-9FE07DD714F6}" type="presParOf" srcId="{D6F6EC22-81B9-4A0A-9804-D4B792A55890}" destId="{6D2D07E9-06BD-428B-9DA2-A8E274751BA4}" srcOrd="1" destOrd="0" presId="urn:microsoft.com/office/officeart/2005/8/layout/chevronAccent+Icon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4503D04-C97E-4622-AE07-D0307CB3B4CA}" type="doc">
      <dgm:prSet loTypeId="urn:microsoft.com/office/officeart/2016/7/layout/RepeatingBendingProcessNew" loCatId="process" qsTypeId="urn:microsoft.com/office/officeart/2005/8/quickstyle/simple2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AAC263CB-8256-4B03-92FE-1622698FB3E9}">
      <dgm:prSet custT="1"/>
      <dgm:spPr/>
      <dgm:t>
        <a:bodyPr anchor="ctr"/>
        <a:lstStyle/>
        <a:p>
          <a:r>
            <a:rPr lang="en-US" sz="2000" b="1" i="0" dirty="0"/>
            <a:t>Targeted Marketing:</a:t>
          </a:r>
          <a:endParaRPr lang="en-US" sz="2000" b="0" i="0" dirty="0"/>
        </a:p>
        <a:p>
          <a:pPr>
            <a:buFont typeface="Arial" panose="020B0604020202020204" pitchFamily="34" charset="0"/>
            <a:buChar char="•"/>
          </a:pPr>
          <a:r>
            <a:rPr lang="en-US" sz="1400" b="0" i="0" dirty="0"/>
            <a:t>Use targeted marketing campaigns, such as email newsletters, social media promotions, or loyalty program incentives, to specifically promote slow-moving products to relevant customer segments.</a:t>
          </a:r>
          <a:endParaRPr lang="en-US" sz="1400" dirty="0">
            <a:solidFill>
              <a:schemeClr val="bg1"/>
            </a:solidFill>
          </a:endParaRPr>
        </a:p>
      </dgm:t>
    </dgm:pt>
    <dgm:pt modelId="{0BEED663-FC38-4EAD-940F-4C475D2C87DB}" type="parTrans" cxnId="{C5E94186-9CB6-4C42-92B3-C546CC53A7B9}">
      <dgm:prSet/>
      <dgm:spPr/>
      <dgm:t>
        <a:bodyPr/>
        <a:lstStyle/>
        <a:p>
          <a:endParaRPr lang="en-US" sz="2000"/>
        </a:p>
      </dgm:t>
    </dgm:pt>
    <dgm:pt modelId="{808B76D0-8EC7-469A-93AC-7A6017188A9D}" type="sibTrans" cxnId="{C5E94186-9CB6-4C42-92B3-C546CC53A7B9}">
      <dgm:prSet custT="1"/>
      <dgm:spPr/>
      <dgm:t>
        <a:bodyPr/>
        <a:lstStyle/>
        <a:p>
          <a:endParaRPr lang="en-US" sz="2000" dirty="0"/>
        </a:p>
      </dgm:t>
    </dgm:pt>
    <dgm:pt modelId="{4E8D2E69-0173-4BD3-B96A-7A9C5DD12B47}">
      <dgm:prSet custT="1"/>
      <dgm:spPr/>
      <dgm:t>
        <a:bodyPr anchor="ctr"/>
        <a:lstStyle/>
        <a:p>
          <a:r>
            <a:rPr lang="en-US" sz="2000" b="1" i="0" dirty="0"/>
            <a:t>Customer Loyalty Programs:</a:t>
          </a:r>
          <a:endParaRPr lang="en-US" sz="2000" b="0" i="0" dirty="0"/>
        </a:p>
        <a:p>
          <a:pPr>
            <a:buFont typeface="Arial" panose="020B0604020202020204" pitchFamily="34" charset="0"/>
            <a:buChar char="•"/>
          </a:pPr>
          <a:r>
            <a:rPr lang="en-US" sz="1400" b="0" i="0" dirty="0"/>
            <a:t>Implement a loyalty program to reward frequent shoppers. Points-based systems, exclusive discounts, and personalized offers can encourage repeat business.</a:t>
          </a:r>
          <a:endParaRPr lang="en-US" sz="1400" dirty="0">
            <a:solidFill>
              <a:schemeClr val="bg1"/>
            </a:solidFill>
          </a:endParaRPr>
        </a:p>
      </dgm:t>
    </dgm:pt>
    <dgm:pt modelId="{B954BF22-E3B3-4A1C-802E-590228BE2D9C}" type="parTrans" cxnId="{0F866C41-EB5F-47BD-A2CD-A58671F15B67}">
      <dgm:prSet/>
      <dgm:spPr/>
      <dgm:t>
        <a:bodyPr/>
        <a:lstStyle/>
        <a:p>
          <a:endParaRPr lang="en-US" sz="2000"/>
        </a:p>
      </dgm:t>
    </dgm:pt>
    <dgm:pt modelId="{FEF1E80E-8A9E-4B0A-817C-2A4CFDCF3FB2}" type="sibTrans" cxnId="{0F866C41-EB5F-47BD-A2CD-A58671F15B67}">
      <dgm:prSet custT="1"/>
      <dgm:spPr/>
      <dgm:t>
        <a:bodyPr/>
        <a:lstStyle/>
        <a:p>
          <a:endParaRPr lang="en-US" sz="2000" dirty="0"/>
        </a:p>
      </dgm:t>
    </dgm:pt>
    <dgm:pt modelId="{93A6A030-ABAB-4EFA-B539-0FDB3E07C1EF}">
      <dgm:prSet custT="1"/>
      <dgm:spPr/>
      <dgm:t>
        <a:bodyPr anchor="ctr"/>
        <a:lstStyle/>
        <a:p>
          <a:r>
            <a:rPr lang="en-US" sz="2000" b="1" i="0" dirty="0"/>
            <a:t>Inventory Management:</a:t>
          </a:r>
          <a:endParaRPr lang="en-US" sz="2000" b="0" i="0" dirty="0"/>
        </a:p>
        <a:p>
          <a:pPr>
            <a:buFont typeface="Arial" panose="020B0604020202020204" pitchFamily="34" charset="0"/>
            <a:buChar char="•"/>
          </a:pPr>
          <a:r>
            <a:rPr lang="en-US" sz="1400" b="0" i="0" dirty="0"/>
            <a:t>Optimize inventory management to reduce waste and overstocking. A well-managed inventory ensures that you have what customers need while controlling costs.</a:t>
          </a:r>
          <a:endParaRPr lang="en-US" sz="1400" dirty="0">
            <a:solidFill>
              <a:schemeClr val="bg1"/>
            </a:solidFill>
          </a:endParaRPr>
        </a:p>
      </dgm:t>
    </dgm:pt>
    <dgm:pt modelId="{3D674B97-6DC6-4A12-85BA-0976D3064237}" type="parTrans" cxnId="{4B40C8DC-6B57-4F5B-8440-7241C649700B}">
      <dgm:prSet/>
      <dgm:spPr/>
      <dgm:t>
        <a:bodyPr/>
        <a:lstStyle/>
        <a:p>
          <a:endParaRPr lang="en-US" sz="2000"/>
        </a:p>
      </dgm:t>
    </dgm:pt>
    <dgm:pt modelId="{BFE0749E-E343-4A6F-BD09-2810EE6B4BD7}" type="sibTrans" cxnId="{4B40C8DC-6B57-4F5B-8440-7241C649700B}">
      <dgm:prSet custT="1"/>
      <dgm:spPr/>
      <dgm:t>
        <a:bodyPr/>
        <a:lstStyle/>
        <a:p>
          <a:endParaRPr lang="en-US" sz="2000" dirty="0"/>
        </a:p>
      </dgm:t>
    </dgm:pt>
    <dgm:pt modelId="{76D56F19-2708-49DB-8F92-D8AC45F23A9A}">
      <dgm:prSet custT="1"/>
      <dgm:spPr>
        <a:solidFill>
          <a:schemeClr val="accent1"/>
        </a:solidFill>
      </dgm:spPr>
      <dgm:t>
        <a:bodyPr anchor="ctr"/>
        <a:lstStyle/>
        <a:p>
          <a:r>
            <a:rPr lang="en-US" sz="2000" b="1" i="0" dirty="0"/>
            <a:t>Merchandising and Store Layout:</a:t>
          </a:r>
          <a:endParaRPr lang="en-US" sz="2000" b="0" i="0" dirty="0"/>
        </a:p>
        <a:p>
          <a:pPr>
            <a:buFont typeface="Arial" panose="020B0604020202020204" pitchFamily="34" charset="0"/>
            <a:buChar char="•"/>
          </a:pPr>
          <a:r>
            <a:rPr lang="en-US" sz="1400" b="0" i="0" dirty="0"/>
            <a:t>Optimize the store layout to enhance product visibility and accessibility. Place high-margin or popular items at eye level, and create attractive product displays to encourage impulse purchases.</a:t>
          </a:r>
          <a:endParaRPr lang="en-US" sz="1400" dirty="0">
            <a:solidFill>
              <a:schemeClr val="bg1"/>
            </a:solidFill>
          </a:endParaRPr>
        </a:p>
      </dgm:t>
    </dgm:pt>
    <dgm:pt modelId="{9D5610C2-0A12-494A-AC46-8DD17C08B09F}" type="parTrans" cxnId="{32E90211-17E0-4DDF-9274-DD3E46D811B8}">
      <dgm:prSet/>
      <dgm:spPr/>
      <dgm:t>
        <a:bodyPr/>
        <a:lstStyle/>
        <a:p>
          <a:endParaRPr lang="en-US" sz="2000"/>
        </a:p>
      </dgm:t>
    </dgm:pt>
    <dgm:pt modelId="{EC8965A1-F755-4945-8AAC-DCF1F68F011E}" type="sibTrans" cxnId="{32E90211-17E0-4DDF-9274-DD3E46D811B8}">
      <dgm:prSet/>
      <dgm:spPr/>
      <dgm:t>
        <a:bodyPr/>
        <a:lstStyle/>
        <a:p>
          <a:endParaRPr lang="en-US" sz="2000"/>
        </a:p>
      </dgm:t>
    </dgm:pt>
    <dgm:pt modelId="{C7117AA3-29D3-A641-A58D-533CC172901B}" type="pres">
      <dgm:prSet presAssocID="{D4503D04-C97E-4622-AE07-D0307CB3B4CA}" presName="Name0" presStyleCnt="0">
        <dgm:presLayoutVars>
          <dgm:dir/>
          <dgm:resizeHandles val="exact"/>
        </dgm:presLayoutVars>
      </dgm:prSet>
      <dgm:spPr/>
    </dgm:pt>
    <dgm:pt modelId="{591CA60E-213E-7B4B-B9DE-D89D137D3DA9}" type="pres">
      <dgm:prSet presAssocID="{AAC263CB-8256-4B03-92FE-1622698FB3E9}" presName="node" presStyleLbl="node1" presStyleIdx="0" presStyleCnt="4">
        <dgm:presLayoutVars>
          <dgm:bulletEnabled val="1"/>
        </dgm:presLayoutVars>
      </dgm:prSet>
      <dgm:spPr/>
    </dgm:pt>
    <dgm:pt modelId="{0B9714F2-E001-9048-99B0-C46EAB1CEAC1}" type="pres">
      <dgm:prSet presAssocID="{808B76D0-8EC7-469A-93AC-7A6017188A9D}" presName="sibTrans" presStyleLbl="sibTrans1D1" presStyleIdx="0" presStyleCnt="3"/>
      <dgm:spPr/>
    </dgm:pt>
    <dgm:pt modelId="{DBF0B936-C069-4B45-92D0-BC84490381D7}" type="pres">
      <dgm:prSet presAssocID="{808B76D0-8EC7-469A-93AC-7A6017188A9D}" presName="connectorText" presStyleLbl="sibTrans1D1" presStyleIdx="0" presStyleCnt="3"/>
      <dgm:spPr/>
    </dgm:pt>
    <dgm:pt modelId="{1FC37317-8B75-7A4E-B46A-6C6A45F69C67}" type="pres">
      <dgm:prSet presAssocID="{4E8D2E69-0173-4BD3-B96A-7A9C5DD12B47}" presName="node" presStyleLbl="node1" presStyleIdx="1" presStyleCnt="4">
        <dgm:presLayoutVars>
          <dgm:bulletEnabled val="1"/>
        </dgm:presLayoutVars>
      </dgm:prSet>
      <dgm:spPr/>
    </dgm:pt>
    <dgm:pt modelId="{DD741774-D280-DD46-9C9B-33FE253D22FC}" type="pres">
      <dgm:prSet presAssocID="{FEF1E80E-8A9E-4B0A-817C-2A4CFDCF3FB2}" presName="sibTrans" presStyleLbl="sibTrans1D1" presStyleIdx="1" presStyleCnt="3"/>
      <dgm:spPr/>
    </dgm:pt>
    <dgm:pt modelId="{B4080084-7793-E342-92FE-F348EAFF157C}" type="pres">
      <dgm:prSet presAssocID="{FEF1E80E-8A9E-4B0A-817C-2A4CFDCF3FB2}" presName="connectorText" presStyleLbl="sibTrans1D1" presStyleIdx="1" presStyleCnt="3"/>
      <dgm:spPr/>
    </dgm:pt>
    <dgm:pt modelId="{F14BE627-E883-874F-A626-EC388DCE8D9B}" type="pres">
      <dgm:prSet presAssocID="{93A6A030-ABAB-4EFA-B539-0FDB3E07C1EF}" presName="node" presStyleLbl="node1" presStyleIdx="2" presStyleCnt="4">
        <dgm:presLayoutVars>
          <dgm:bulletEnabled val="1"/>
        </dgm:presLayoutVars>
      </dgm:prSet>
      <dgm:spPr/>
    </dgm:pt>
    <dgm:pt modelId="{63AED5AC-6A4E-294A-8C0F-D72D7D241108}" type="pres">
      <dgm:prSet presAssocID="{BFE0749E-E343-4A6F-BD09-2810EE6B4BD7}" presName="sibTrans" presStyleLbl="sibTrans1D1" presStyleIdx="2" presStyleCnt="3"/>
      <dgm:spPr/>
    </dgm:pt>
    <dgm:pt modelId="{A4A67B76-88B9-3B42-B3EF-AFCDA17E5E1C}" type="pres">
      <dgm:prSet presAssocID="{BFE0749E-E343-4A6F-BD09-2810EE6B4BD7}" presName="connectorText" presStyleLbl="sibTrans1D1" presStyleIdx="2" presStyleCnt="3"/>
      <dgm:spPr/>
    </dgm:pt>
    <dgm:pt modelId="{D42A6699-F599-8045-897A-5A654DF673C0}" type="pres">
      <dgm:prSet presAssocID="{76D56F19-2708-49DB-8F92-D8AC45F23A9A}" presName="node" presStyleLbl="node1" presStyleIdx="3" presStyleCnt="4">
        <dgm:presLayoutVars>
          <dgm:bulletEnabled val="1"/>
        </dgm:presLayoutVars>
      </dgm:prSet>
      <dgm:spPr/>
    </dgm:pt>
  </dgm:ptLst>
  <dgm:cxnLst>
    <dgm:cxn modelId="{66512605-B992-8044-B3E6-E4EF4B6992BD}" type="presOf" srcId="{FEF1E80E-8A9E-4B0A-817C-2A4CFDCF3FB2}" destId="{DD741774-D280-DD46-9C9B-33FE253D22FC}" srcOrd="0" destOrd="0" presId="urn:microsoft.com/office/officeart/2016/7/layout/RepeatingBendingProcessNew"/>
    <dgm:cxn modelId="{A9B54F08-706D-074E-8E9A-EBFEEAA22FAA}" type="presOf" srcId="{808B76D0-8EC7-469A-93AC-7A6017188A9D}" destId="{DBF0B936-C069-4B45-92D0-BC84490381D7}" srcOrd="1" destOrd="0" presId="urn:microsoft.com/office/officeart/2016/7/layout/RepeatingBendingProcessNew"/>
    <dgm:cxn modelId="{E8FDC109-B482-B84E-95EE-92A52C5C47F4}" type="presOf" srcId="{76D56F19-2708-49DB-8F92-D8AC45F23A9A}" destId="{D42A6699-F599-8045-897A-5A654DF673C0}" srcOrd="0" destOrd="0" presId="urn:microsoft.com/office/officeart/2016/7/layout/RepeatingBendingProcessNew"/>
    <dgm:cxn modelId="{32E90211-17E0-4DDF-9274-DD3E46D811B8}" srcId="{D4503D04-C97E-4622-AE07-D0307CB3B4CA}" destId="{76D56F19-2708-49DB-8F92-D8AC45F23A9A}" srcOrd="3" destOrd="0" parTransId="{9D5610C2-0A12-494A-AC46-8DD17C08B09F}" sibTransId="{EC8965A1-F755-4945-8AAC-DCF1F68F011E}"/>
    <dgm:cxn modelId="{00653E19-B8E7-A740-A472-1977092F60A0}" type="presOf" srcId="{4E8D2E69-0173-4BD3-B96A-7A9C5DD12B47}" destId="{1FC37317-8B75-7A4E-B46A-6C6A45F69C67}" srcOrd="0" destOrd="0" presId="urn:microsoft.com/office/officeart/2016/7/layout/RepeatingBendingProcessNew"/>
    <dgm:cxn modelId="{D907A31C-5CFB-374D-89E1-68F3C8505565}" type="presOf" srcId="{BFE0749E-E343-4A6F-BD09-2810EE6B4BD7}" destId="{A4A67B76-88B9-3B42-B3EF-AFCDA17E5E1C}" srcOrd="1" destOrd="0" presId="urn:microsoft.com/office/officeart/2016/7/layout/RepeatingBendingProcessNew"/>
    <dgm:cxn modelId="{0F866C41-EB5F-47BD-A2CD-A58671F15B67}" srcId="{D4503D04-C97E-4622-AE07-D0307CB3B4CA}" destId="{4E8D2E69-0173-4BD3-B96A-7A9C5DD12B47}" srcOrd="1" destOrd="0" parTransId="{B954BF22-E3B3-4A1C-802E-590228BE2D9C}" sibTransId="{FEF1E80E-8A9E-4B0A-817C-2A4CFDCF3FB2}"/>
    <dgm:cxn modelId="{6CE97453-8862-AD4C-A88F-D046002A23EE}" type="presOf" srcId="{FEF1E80E-8A9E-4B0A-817C-2A4CFDCF3FB2}" destId="{B4080084-7793-E342-92FE-F348EAFF157C}" srcOrd="1" destOrd="0" presId="urn:microsoft.com/office/officeart/2016/7/layout/RepeatingBendingProcessNew"/>
    <dgm:cxn modelId="{C5E94186-9CB6-4C42-92B3-C546CC53A7B9}" srcId="{D4503D04-C97E-4622-AE07-D0307CB3B4CA}" destId="{AAC263CB-8256-4B03-92FE-1622698FB3E9}" srcOrd="0" destOrd="0" parTransId="{0BEED663-FC38-4EAD-940F-4C475D2C87DB}" sibTransId="{808B76D0-8EC7-469A-93AC-7A6017188A9D}"/>
    <dgm:cxn modelId="{47016397-455F-EC49-8301-8A7FB8F85FB3}" type="presOf" srcId="{D4503D04-C97E-4622-AE07-D0307CB3B4CA}" destId="{C7117AA3-29D3-A641-A58D-533CC172901B}" srcOrd="0" destOrd="0" presId="urn:microsoft.com/office/officeart/2016/7/layout/RepeatingBendingProcessNew"/>
    <dgm:cxn modelId="{9AC8BDBC-6730-B045-9CCF-76DAB6ABAAE6}" type="presOf" srcId="{BFE0749E-E343-4A6F-BD09-2810EE6B4BD7}" destId="{63AED5AC-6A4E-294A-8C0F-D72D7D241108}" srcOrd="0" destOrd="0" presId="urn:microsoft.com/office/officeart/2016/7/layout/RepeatingBendingProcessNew"/>
    <dgm:cxn modelId="{FE75BCD7-BEFD-2B4A-857D-4205F1F546BF}" type="presOf" srcId="{AAC263CB-8256-4B03-92FE-1622698FB3E9}" destId="{591CA60E-213E-7B4B-B9DE-D89D137D3DA9}" srcOrd="0" destOrd="0" presId="urn:microsoft.com/office/officeart/2016/7/layout/RepeatingBendingProcessNew"/>
    <dgm:cxn modelId="{84E8A2D8-19F1-F847-BCDE-877F09D08EDA}" type="presOf" srcId="{93A6A030-ABAB-4EFA-B539-0FDB3E07C1EF}" destId="{F14BE627-E883-874F-A626-EC388DCE8D9B}" srcOrd="0" destOrd="0" presId="urn:microsoft.com/office/officeart/2016/7/layout/RepeatingBendingProcessNew"/>
    <dgm:cxn modelId="{4B40C8DC-6B57-4F5B-8440-7241C649700B}" srcId="{D4503D04-C97E-4622-AE07-D0307CB3B4CA}" destId="{93A6A030-ABAB-4EFA-B539-0FDB3E07C1EF}" srcOrd="2" destOrd="0" parTransId="{3D674B97-6DC6-4A12-85BA-0976D3064237}" sibTransId="{BFE0749E-E343-4A6F-BD09-2810EE6B4BD7}"/>
    <dgm:cxn modelId="{670470FF-28F5-8747-80CB-D5309335BE4E}" type="presOf" srcId="{808B76D0-8EC7-469A-93AC-7A6017188A9D}" destId="{0B9714F2-E001-9048-99B0-C46EAB1CEAC1}" srcOrd="0" destOrd="0" presId="urn:microsoft.com/office/officeart/2016/7/layout/RepeatingBendingProcessNew"/>
    <dgm:cxn modelId="{54EC6AF8-8601-FB4F-A2D0-DB03BBC973B1}" type="presParOf" srcId="{C7117AA3-29D3-A641-A58D-533CC172901B}" destId="{591CA60E-213E-7B4B-B9DE-D89D137D3DA9}" srcOrd="0" destOrd="0" presId="urn:microsoft.com/office/officeart/2016/7/layout/RepeatingBendingProcessNew"/>
    <dgm:cxn modelId="{6386B277-0B98-3845-B375-656F6843D11A}" type="presParOf" srcId="{C7117AA3-29D3-A641-A58D-533CC172901B}" destId="{0B9714F2-E001-9048-99B0-C46EAB1CEAC1}" srcOrd="1" destOrd="0" presId="urn:microsoft.com/office/officeart/2016/7/layout/RepeatingBendingProcessNew"/>
    <dgm:cxn modelId="{76384253-4A53-B443-80FD-2EF068156A86}" type="presParOf" srcId="{0B9714F2-E001-9048-99B0-C46EAB1CEAC1}" destId="{DBF0B936-C069-4B45-92D0-BC84490381D7}" srcOrd="0" destOrd="0" presId="urn:microsoft.com/office/officeart/2016/7/layout/RepeatingBendingProcessNew"/>
    <dgm:cxn modelId="{E8588933-DC2A-1949-97A0-149E024060BF}" type="presParOf" srcId="{C7117AA3-29D3-A641-A58D-533CC172901B}" destId="{1FC37317-8B75-7A4E-B46A-6C6A45F69C67}" srcOrd="2" destOrd="0" presId="urn:microsoft.com/office/officeart/2016/7/layout/RepeatingBendingProcessNew"/>
    <dgm:cxn modelId="{AC78AD39-C148-BB4D-98EA-D6CD0C26FBA7}" type="presParOf" srcId="{C7117AA3-29D3-A641-A58D-533CC172901B}" destId="{DD741774-D280-DD46-9C9B-33FE253D22FC}" srcOrd="3" destOrd="0" presId="urn:microsoft.com/office/officeart/2016/7/layout/RepeatingBendingProcessNew"/>
    <dgm:cxn modelId="{9CE3DEE8-B926-6B48-99A6-61F253EB87DF}" type="presParOf" srcId="{DD741774-D280-DD46-9C9B-33FE253D22FC}" destId="{B4080084-7793-E342-92FE-F348EAFF157C}" srcOrd="0" destOrd="0" presId="urn:microsoft.com/office/officeart/2016/7/layout/RepeatingBendingProcessNew"/>
    <dgm:cxn modelId="{EC00BA5B-7C94-D14D-A573-503F23913101}" type="presParOf" srcId="{C7117AA3-29D3-A641-A58D-533CC172901B}" destId="{F14BE627-E883-874F-A626-EC388DCE8D9B}" srcOrd="4" destOrd="0" presId="urn:microsoft.com/office/officeart/2016/7/layout/RepeatingBendingProcessNew"/>
    <dgm:cxn modelId="{C959B72A-D800-9544-8676-DE829FFB4EA1}" type="presParOf" srcId="{C7117AA3-29D3-A641-A58D-533CC172901B}" destId="{63AED5AC-6A4E-294A-8C0F-D72D7D241108}" srcOrd="5" destOrd="0" presId="urn:microsoft.com/office/officeart/2016/7/layout/RepeatingBendingProcessNew"/>
    <dgm:cxn modelId="{DABC8E6C-99C5-3340-95B9-6CF8BC427CA3}" type="presParOf" srcId="{63AED5AC-6A4E-294A-8C0F-D72D7D241108}" destId="{A4A67B76-88B9-3B42-B3EF-AFCDA17E5E1C}" srcOrd="0" destOrd="0" presId="urn:microsoft.com/office/officeart/2016/7/layout/RepeatingBendingProcessNew"/>
    <dgm:cxn modelId="{AA62AE45-F47E-C040-8561-C054B92C617C}" type="presParOf" srcId="{C7117AA3-29D3-A641-A58D-533CC172901B}" destId="{D42A6699-F599-8045-897A-5A654DF673C0}" srcOrd="6" destOrd="0" presId="urn:microsoft.com/office/officeart/2016/7/layout/RepeatingBendingProcessNew"/>
  </dgm:cxnLst>
  <dgm:bg/>
  <dgm:whole>
    <a:effectLst/>
  </dgm:whole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741EBC9-F089-4FB6-9D54-3D9216953380}">
      <dsp:nvSpPr>
        <dsp:cNvPr id="0" name=""/>
        <dsp:cNvSpPr/>
      </dsp:nvSpPr>
      <dsp:spPr>
        <a:xfrm>
          <a:off x="1160" y="858455"/>
          <a:ext cx="2916659" cy="1125830"/>
        </a:xfrm>
        <a:prstGeom prst="chevron">
          <a:avLst>
            <a:gd name="adj" fmla="val 4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1654E0F-BCC8-4360-8424-CAF902A5E0FF}">
      <dsp:nvSpPr>
        <dsp:cNvPr id="0" name=""/>
        <dsp:cNvSpPr/>
      </dsp:nvSpPr>
      <dsp:spPr>
        <a:xfrm>
          <a:off x="778936" y="1139913"/>
          <a:ext cx="2462956" cy="112583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49352" bIns="149352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removing any duplicates</a:t>
          </a:r>
        </a:p>
      </dsp:txBody>
      <dsp:txXfrm>
        <a:off x="811910" y="1172887"/>
        <a:ext cx="2397008" cy="1059882"/>
      </dsp:txXfrm>
    </dsp:sp>
    <dsp:sp modelId="{E42844E5-497B-4012-B15E-69E66BC6577D}">
      <dsp:nvSpPr>
        <dsp:cNvPr id="0" name=""/>
        <dsp:cNvSpPr/>
      </dsp:nvSpPr>
      <dsp:spPr>
        <a:xfrm>
          <a:off x="3332633" y="858455"/>
          <a:ext cx="2916659" cy="1125830"/>
        </a:xfrm>
        <a:prstGeom prst="chevron">
          <a:avLst>
            <a:gd name="adj" fmla="val 4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9E870F6-8D4E-422D-A753-41E256735FBF}">
      <dsp:nvSpPr>
        <dsp:cNvPr id="0" name=""/>
        <dsp:cNvSpPr/>
      </dsp:nvSpPr>
      <dsp:spPr>
        <a:xfrm>
          <a:off x="4110409" y="1139913"/>
          <a:ext cx="2462956" cy="112583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49352" bIns="149352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fixing formatting issues,</a:t>
          </a:r>
        </a:p>
      </dsp:txBody>
      <dsp:txXfrm>
        <a:off x="4143383" y="1172887"/>
        <a:ext cx="2397008" cy="1059882"/>
      </dsp:txXfrm>
    </dsp:sp>
    <dsp:sp modelId="{0F5CAADB-553F-443F-945B-F76135BE6A05}">
      <dsp:nvSpPr>
        <dsp:cNvPr id="0" name=""/>
        <dsp:cNvSpPr/>
      </dsp:nvSpPr>
      <dsp:spPr>
        <a:xfrm>
          <a:off x="6664106" y="858455"/>
          <a:ext cx="2916659" cy="1125830"/>
        </a:xfrm>
        <a:prstGeom prst="chevron">
          <a:avLst>
            <a:gd name="adj" fmla="val 4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2D07E9-06BD-428B-9DA2-A8E274751BA4}">
      <dsp:nvSpPr>
        <dsp:cNvPr id="0" name=""/>
        <dsp:cNvSpPr/>
      </dsp:nvSpPr>
      <dsp:spPr>
        <a:xfrm>
          <a:off x="7441882" y="1139913"/>
          <a:ext cx="2462956" cy="112583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49352" bIns="149352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addressing missing values</a:t>
          </a:r>
        </a:p>
      </dsp:txBody>
      <dsp:txXfrm>
        <a:off x="7474856" y="1172887"/>
        <a:ext cx="2397008" cy="105988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B9714F2-E001-9048-99B0-C46EAB1CEAC1}">
      <dsp:nvSpPr>
        <dsp:cNvPr id="0" name=""/>
        <dsp:cNvSpPr/>
      </dsp:nvSpPr>
      <dsp:spPr>
        <a:xfrm>
          <a:off x="3893762" y="943497"/>
          <a:ext cx="72396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723962" y="45720"/>
              </a:lnTo>
            </a:path>
          </a:pathLst>
        </a:custGeom>
        <a:noFill/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 dirty="0"/>
        </a:p>
      </dsp:txBody>
      <dsp:txXfrm>
        <a:off x="4236879" y="985441"/>
        <a:ext cx="37728" cy="7553"/>
      </dsp:txXfrm>
    </dsp:sp>
    <dsp:sp modelId="{591CA60E-213E-7B4B-B9DE-D89D137D3DA9}">
      <dsp:nvSpPr>
        <dsp:cNvPr id="0" name=""/>
        <dsp:cNvSpPr/>
      </dsp:nvSpPr>
      <dsp:spPr>
        <a:xfrm>
          <a:off x="614855" y="5005"/>
          <a:ext cx="3280707" cy="1968424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60757" tIns="168743" rIns="160757" bIns="168743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 dirty="0"/>
            <a:t>Targeted Marketing:</a:t>
          </a:r>
          <a:endParaRPr lang="en-US" sz="2000" b="0" i="0" kern="1200" dirty="0"/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400" b="0" i="0" kern="1200" dirty="0"/>
            <a:t>Use targeted marketing campaigns, such as email newsletters, social media promotions, or loyalty program incentives, to specifically promote slow-moving products to relevant customer segments.</a:t>
          </a:r>
          <a:endParaRPr lang="en-US" sz="1400" kern="1200" dirty="0">
            <a:solidFill>
              <a:schemeClr val="bg1"/>
            </a:solidFill>
          </a:endParaRPr>
        </a:p>
      </dsp:txBody>
      <dsp:txXfrm>
        <a:off x="614855" y="5005"/>
        <a:ext cx="3280707" cy="1968424"/>
      </dsp:txXfrm>
    </dsp:sp>
    <dsp:sp modelId="{DD741774-D280-DD46-9C9B-33FE253D22FC}">
      <dsp:nvSpPr>
        <dsp:cNvPr id="0" name=""/>
        <dsp:cNvSpPr/>
      </dsp:nvSpPr>
      <dsp:spPr>
        <a:xfrm>
          <a:off x="2255208" y="1971630"/>
          <a:ext cx="4035270" cy="723962"/>
        </a:xfrm>
        <a:custGeom>
          <a:avLst/>
          <a:gdLst/>
          <a:ahLst/>
          <a:cxnLst/>
          <a:rect l="0" t="0" r="0" b="0"/>
          <a:pathLst>
            <a:path>
              <a:moveTo>
                <a:pt x="4035270" y="0"/>
              </a:moveTo>
              <a:lnTo>
                <a:pt x="4035270" y="379081"/>
              </a:lnTo>
              <a:lnTo>
                <a:pt x="0" y="379081"/>
              </a:lnTo>
              <a:lnTo>
                <a:pt x="0" y="723962"/>
              </a:lnTo>
            </a:path>
          </a:pathLst>
        </a:custGeom>
        <a:noFill/>
        <a:ln w="95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 dirty="0"/>
        </a:p>
      </dsp:txBody>
      <dsp:txXfrm>
        <a:off x="4170213" y="2329834"/>
        <a:ext cx="205260" cy="7553"/>
      </dsp:txXfrm>
    </dsp:sp>
    <dsp:sp modelId="{1FC37317-8B75-7A4E-B46A-6C6A45F69C67}">
      <dsp:nvSpPr>
        <dsp:cNvPr id="0" name=""/>
        <dsp:cNvSpPr/>
      </dsp:nvSpPr>
      <dsp:spPr>
        <a:xfrm>
          <a:off x="4650125" y="5005"/>
          <a:ext cx="3280707" cy="196842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60757" tIns="168743" rIns="160757" bIns="168743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 dirty="0"/>
            <a:t>Customer Loyalty Programs:</a:t>
          </a:r>
          <a:endParaRPr lang="en-US" sz="2000" b="0" i="0" kern="1200" dirty="0"/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400" b="0" i="0" kern="1200" dirty="0"/>
            <a:t>Implement a loyalty program to reward frequent shoppers. Points-based systems, exclusive discounts, and personalized offers can encourage repeat business.</a:t>
          </a:r>
          <a:endParaRPr lang="en-US" sz="1400" kern="1200" dirty="0">
            <a:solidFill>
              <a:schemeClr val="bg1"/>
            </a:solidFill>
          </a:endParaRPr>
        </a:p>
      </dsp:txBody>
      <dsp:txXfrm>
        <a:off x="4650125" y="5005"/>
        <a:ext cx="3280707" cy="1968424"/>
      </dsp:txXfrm>
    </dsp:sp>
    <dsp:sp modelId="{63AED5AC-6A4E-294A-8C0F-D72D7D241108}">
      <dsp:nvSpPr>
        <dsp:cNvPr id="0" name=""/>
        <dsp:cNvSpPr/>
      </dsp:nvSpPr>
      <dsp:spPr>
        <a:xfrm>
          <a:off x="3893762" y="3666485"/>
          <a:ext cx="72396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723962" y="45720"/>
              </a:lnTo>
            </a:path>
          </a:pathLst>
        </a:custGeom>
        <a:noFill/>
        <a:ln w="95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 dirty="0"/>
        </a:p>
      </dsp:txBody>
      <dsp:txXfrm>
        <a:off x="4236879" y="3708428"/>
        <a:ext cx="37728" cy="7553"/>
      </dsp:txXfrm>
    </dsp:sp>
    <dsp:sp modelId="{F14BE627-E883-874F-A626-EC388DCE8D9B}">
      <dsp:nvSpPr>
        <dsp:cNvPr id="0" name=""/>
        <dsp:cNvSpPr/>
      </dsp:nvSpPr>
      <dsp:spPr>
        <a:xfrm>
          <a:off x="614855" y="2727992"/>
          <a:ext cx="3280707" cy="1968424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60757" tIns="168743" rIns="160757" bIns="168743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 dirty="0"/>
            <a:t>Inventory Management:</a:t>
          </a:r>
          <a:endParaRPr lang="en-US" sz="2000" b="0" i="0" kern="1200" dirty="0"/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400" b="0" i="0" kern="1200" dirty="0"/>
            <a:t>Optimize inventory management to reduce waste and overstocking. A well-managed inventory ensures that you have what customers need while controlling costs.</a:t>
          </a:r>
          <a:endParaRPr lang="en-US" sz="1400" kern="1200" dirty="0">
            <a:solidFill>
              <a:schemeClr val="bg1"/>
            </a:solidFill>
          </a:endParaRPr>
        </a:p>
      </dsp:txBody>
      <dsp:txXfrm>
        <a:off x="614855" y="2727992"/>
        <a:ext cx="3280707" cy="1968424"/>
      </dsp:txXfrm>
    </dsp:sp>
    <dsp:sp modelId="{D42A6699-F599-8045-897A-5A654DF673C0}">
      <dsp:nvSpPr>
        <dsp:cNvPr id="0" name=""/>
        <dsp:cNvSpPr/>
      </dsp:nvSpPr>
      <dsp:spPr>
        <a:xfrm>
          <a:off x="4650125" y="2727992"/>
          <a:ext cx="3280707" cy="1968424"/>
        </a:xfrm>
        <a:prstGeom prst="rect">
          <a:avLst/>
        </a:prstGeom>
        <a:solidFill>
          <a:schemeClr val="accent1"/>
        </a:solidFill>
        <a:ln w="2540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60757" tIns="168743" rIns="160757" bIns="168743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i="0" kern="1200" dirty="0"/>
            <a:t>Merchandising and Store Layout:</a:t>
          </a:r>
          <a:endParaRPr lang="en-US" sz="2000" b="0" i="0" kern="1200" dirty="0"/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1400" b="0" i="0" kern="1200" dirty="0"/>
            <a:t>Optimize the store layout to enhance product visibility and accessibility. Place high-margin or popular items at eye level, and create attractive product displays to encourage impulse purchases.</a:t>
          </a:r>
          <a:endParaRPr lang="en-US" sz="1400" kern="1200" dirty="0">
            <a:solidFill>
              <a:schemeClr val="bg1"/>
            </a:solidFill>
          </a:endParaRPr>
        </a:p>
      </dsp:txBody>
      <dsp:txXfrm>
        <a:off x="4650125" y="2727992"/>
        <a:ext cx="3280707" cy="19684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Accent+Icon">
  <dgm:title val="Chevron Accent Process"/>
  <dgm:desc val="Use to show sequential steps in a task, process, or workflow, or to emphasize movement or direction. Works best with minimal Level 1 and Level 2 text."/>
  <dgm:catLst>
    <dgm:cat type="process" pri="9500"/>
    <dgm:cat type="officeonline" pri="2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primFontSz" for="des" forName="txNode" op="equ" val="65"/>
      <dgm:constr type="w" for="ch" forName="compositeSpace" refType="w" refFor="ch" refForName="composite" fact="0.02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bgChev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 refType="w" fact="0.24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if>
          <dgm:else name="Name7">
            <dgm:constrLst>
              <dgm:constr type="l" for="ch" forName="bgChev" refType="w" fact="0.1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else>
        </dgm:choose>
        <dgm:ruleLst/>
        <dgm:layoutNode name="bgChev" styleLbl="node1">
          <dgm:alg type="sp"/>
          <dgm:choose name="Name8">
            <dgm:if name="Name9" func="var" arg="dir" op="equ" val="norm">
              <dgm:shape xmlns:r="http://schemas.openxmlformats.org/officeDocument/2006/relationships" type="chevron" r:blip="">
                <dgm:adjLst>
                  <dgm:adj idx="1" val="0.4"/>
                </dgm:adjLst>
              </dgm:shape>
            </dgm:if>
            <dgm:else name="Name10">
              <dgm:shape xmlns:r="http://schemas.openxmlformats.org/officeDocument/2006/relationships" rot="180" type="chevron" r:blip="">
                <dgm:adjLst>
                  <dgm:adj idx="1" val="0.4"/>
                </dgm:adjLst>
              </dgm:shape>
            </dgm:else>
          </dgm:choose>
          <dgm:presOf/>
          <dgm:constrLst/>
        </dgm:layoutNode>
        <dgm:layoutNode name="txNode" styleLbl="fgAcc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ruleLst>
            <dgm:rule type="primFontSz" val="5" fact="NaN" max="NaN"/>
          </dgm:ruleLst>
        </dgm:layoutNode>
      </dgm:layoutNode>
      <dgm:forEach name="Name11" axis="followSib" ptType="sibTrans" cnt="1">
        <dgm:layoutNode name="compositeSpace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BC40FD4-49E5-45F4-9F5F-D127674F3B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7B86CE-7533-4591-A533-3B285CBFBD3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42818B-C764-43FB-9100-6BE58FDE1954}" type="datetimeFigureOut">
              <a:rPr lang="en-US" smtClean="0"/>
              <a:t>10/21/2023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97BB4A-C2FA-48DD-9F31-664DF2C9F78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40AB79-C081-43E8-B49C-BA9D38FCFC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5F1E10-4074-4DC3-8E35-9146BD1FD82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881273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2.jpe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BC4BE-0D73-E240-8B38-104FAC465A91}" type="datetimeFigureOut">
              <a:rPr lang="en-US" smtClean="0"/>
              <a:t>10/21/2023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8C15C5-0688-5345-99FC-721E08AD15D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6855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C15C5-0688-5345-99FC-721E08AD15D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0350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C15C5-0688-5345-99FC-721E08AD15D5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06270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8C15C5-0688-5345-99FC-721E08AD15D5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73072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8801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025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45203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40075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84169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accent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58357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13636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81757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5677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56508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874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3965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96880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10/21/2023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66389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10/21/2023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1977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10/21/2023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1870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10/21/2023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93811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10/21/2023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97670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13" r:id="rId1"/>
    <p:sldLayoutId id="2147483814" r:id="rId2"/>
    <p:sldLayoutId id="2147483815" r:id="rId3"/>
    <p:sldLayoutId id="2147483816" r:id="rId4"/>
    <p:sldLayoutId id="2147483817" r:id="rId5"/>
    <p:sldLayoutId id="2147483818" r:id="rId6"/>
    <p:sldLayoutId id="2147483819" r:id="rId7"/>
    <p:sldLayoutId id="2147483820" r:id="rId8"/>
    <p:sldLayoutId id="2147483821" r:id="rId9"/>
    <p:sldLayoutId id="2147483822" r:id="rId10"/>
    <p:sldLayoutId id="2147483823" r:id="rId11"/>
    <p:sldLayoutId id="2147483824" r:id="rId12"/>
    <p:sldLayoutId id="2147483825" r:id="rId13"/>
    <p:sldLayoutId id="2147483826" r:id="rId14"/>
    <p:sldLayoutId id="2147483827" r:id="rId15"/>
    <p:sldLayoutId id="2147483828" r:id="rId16"/>
    <p:sldLayoutId id="214748382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solidFill>
            <a:schemeClr val="accent1"/>
          </a:soli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20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8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6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10" Type="http://schemas.openxmlformats.org/officeDocument/2006/relationships/image" Target="../media/image14.jpeg"/><Relationship Id="rId4" Type="http://schemas.openxmlformats.org/officeDocument/2006/relationships/diagramData" Target="../diagrams/data2.xml"/><Relationship Id="rId9" Type="http://schemas.openxmlformats.org/officeDocument/2006/relationships/image" Target="../media/image13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2.xml"/><Relationship Id="rId4" Type="http://schemas.openxmlformats.org/officeDocument/2006/relationships/image" Target="../media/image5.sv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tudents looking into microscope">
            <a:extLst>
              <a:ext uri="{FF2B5EF4-FFF2-40B4-BE49-F238E27FC236}">
                <a16:creationId xmlns:a16="http://schemas.microsoft.com/office/drawing/2014/main" id="{082DAC18-E623-0546-920C-6676DF6BBA3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4080833-6B30-404E-B0FA-39D7DC4B16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1124" y="0"/>
            <a:ext cx="11251756" cy="6857990"/>
          </a:xfrm>
        </p:spPr>
        <p:txBody>
          <a:bodyPr anchor="ctr">
            <a:noAutofit/>
          </a:bodyPr>
          <a:lstStyle/>
          <a:p>
            <a:pPr algn="l"/>
            <a:r>
              <a:rPr lang="en-US" sz="7200" b="1" dirty="0"/>
              <a:t>Sales Performance Analysis</a:t>
            </a:r>
            <a:br>
              <a:rPr lang="en-US" sz="7200" b="1" dirty="0"/>
            </a:br>
            <a:r>
              <a:rPr lang="en-US" sz="7200" b="1" dirty="0">
                <a:solidFill>
                  <a:schemeClr val="tx1"/>
                </a:solidFill>
              </a:rPr>
              <a:t>for a Retail Store</a:t>
            </a:r>
            <a:endParaRPr lang="en-US" sz="7200" b="1" dirty="0"/>
          </a:p>
        </p:txBody>
      </p:sp>
    </p:spTree>
    <p:extLst>
      <p:ext uri="{BB962C8B-B14F-4D97-AF65-F5344CB8AC3E}">
        <p14:creationId xmlns:p14="http://schemas.microsoft.com/office/powerpoint/2010/main" val="8141019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D8CBB-BD8F-B906-C384-AC4ED4631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 dirty="0"/>
              <a:t>Product Analysis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9E2A95D1-4B7C-1170-A0A3-DB53C3BAFC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241180" y="2850905"/>
            <a:ext cx="1828800" cy="3190875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D9F23BCF-2C66-C927-7AE0-F40F86D17A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074756" y="2393705"/>
            <a:ext cx="1828800" cy="3648075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C9794DFC-ED7A-481E-E724-7589ABAE0941}"/>
              </a:ext>
            </a:extLst>
          </p:cNvPr>
          <p:cNvSpPr/>
          <p:nvPr/>
        </p:nvSpPr>
        <p:spPr>
          <a:xfrm>
            <a:off x="7166590" y="1452490"/>
            <a:ext cx="4930723" cy="289091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Courier New" panose="02070309020205020404" pitchFamily="49" charset="0"/>
              <a:buChar char="o"/>
            </a:pPr>
            <a:r>
              <a:rPr lang="en-US" sz="1800" b="1" u="sng" dirty="0"/>
              <a:t>Notice:</a:t>
            </a:r>
          </a:p>
          <a:p>
            <a:pPr marL="285750" indent="-285750" algn="l">
              <a:buFont typeface="Courier New" panose="02070309020205020404" pitchFamily="49" charset="0"/>
              <a:buChar char="o"/>
            </a:pPr>
            <a:endParaRPr lang="en-US" sz="1800" b="1" u="sng" dirty="0"/>
          </a:p>
          <a:p>
            <a:pPr marL="285750" indent="-285750" algn="l">
              <a:buFont typeface="Wingdings" panose="05000000000000000000" pitchFamily="2" charset="2"/>
              <a:buChar char="ü"/>
            </a:pPr>
            <a:r>
              <a:rPr lang="en-US" sz="1400" b="1" dirty="0"/>
              <a:t>vegetables</a:t>
            </a:r>
            <a:r>
              <a:rPr lang="en-US" sz="1400" b="1" baseline="0" dirty="0"/>
              <a:t> is </a:t>
            </a:r>
            <a:r>
              <a:rPr lang="en-US" sz="1400" b="1" dirty="0"/>
              <a:t>top-selling products.</a:t>
            </a:r>
          </a:p>
          <a:p>
            <a:pPr marL="285750" indent="-285750" algn="l">
              <a:buFont typeface="Wingdings" panose="05000000000000000000" pitchFamily="2" charset="2"/>
              <a:buChar char="ü"/>
            </a:pPr>
            <a:r>
              <a:rPr lang="en-US" sz="1400" b="1" dirty="0"/>
              <a:t>produce is top-selling department.</a:t>
            </a:r>
          </a:p>
          <a:p>
            <a:pPr marL="285750" indent="-285750" algn="l">
              <a:buFont typeface="Wingdings" panose="05000000000000000000" pitchFamily="2" charset="2"/>
              <a:buChar char="ü"/>
            </a:pPr>
            <a:r>
              <a:rPr lang="en-US" sz="1400" b="1" dirty="0"/>
              <a:t>miscellaneous is slow moving product you must</a:t>
            </a:r>
            <a:r>
              <a:rPr lang="en-US" sz="1400" b="1" baseline="0" dirty="0"/>
              <a:t>  </a:t>
            </a:r>
            <a:r>
              <a:rPr lang="en-US" sz="1400" b="1" i="0" baseline="0" dirty="0">
                <a:solidFill>
                  <a:schemeClr val="lt1"/>
                </a:solidFill>
                <a:effectLst/>
                <a:latin typeface="+mn-lt"/>
                <a:ea typeface="+mn-ea"/>
                <a:cs typeface="+mn-cs"/>
              </a:rPr>
              <a:t>u</a:t>
            </a:r>
            <a:r>
              <a:rPr lang="en-US" sz="1400" b="1" i="0" dirty="0">
                <a:solidFill>
                  <a:schemeClr val="lt1"/>
                </a:solidFill>
                <a:effectLst/>
                <a:latin typeface="+mn-lt"/>
                <a:ea typeface="+mn-ea"/>
                <a:cs typeface="+mn-cs"/>
              </a:rPr>
              <a:t>se targeted marketing campaigns and ask for customer feedback to improve your sales.</a:t>
            </a:r>
            <a:endParaRPr lang="en-US" sz="1400" b="1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28423B19-1B5A-2581-6373-1C7317911BDD}"/>
              </a:ext>
            </a:extLst>
          </p:cNvPr>
          <p:cNvSpPr/>
          <p:nvPr/>
        </p:nvSpPr>
        <p:spPr>
          <a:xfrm>
            <a:off x="118133" y="4091060"/>
            <a:ext cx="2650377" cy="190499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Adding slicers make it easy in visualization and understanding our sales.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BE90A37-AAF5-79F4-A379-9F0F27161059}"/>
              </a:ext>
            </a:extLst>
          </p:cNvPr>
          <p:cNvCxnSpPr/>
          <p:nvPr/>
        </p:nvCxnSpPr>
        <p:spPr>
          <a:xfrm flipV="1">
            <a:off x="1927274" y="3325690"/>
            <a:ext cx="1147482" cy="7653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857797F-5FF2-5223-4DF8-88E1238130D3}"/>
              </a:ext>
            </a:extLst>
          </p:cNvPr>
          <p:cNvCxnSpPr>
            <a:cxnSpLocks/>
          </p:cNvCxnSpPr>
          <p:nvPr/>
        </p:nvCxnSpPr>
        <p:spPr>
          <a:xfrm>
            <a:off x="2250831" y="4797083"/>
            <a:ext cx="29903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57634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D8CBB-BD8F-B906-C384-AC4ED4631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 dirty="0"/>
              <a:t>Customer Analysis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6F916A5-D431-D2C9-32D4-186EA8015AAE}"/>
              </a:ext>
            </a:extLst>
          </p:cNvPr>
          <p:cNvSpPr/>
          <p:nvPr/>
        </p:nvSpPr>
        <p:spPr>
          <a:xfrm>
            <a:off x="6374295" y="2898914"/>
            <a:ext cx="5059910" cy="288897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sz="1800" b="1" dirty="0"/>
              <a:t>=&gt; customer id</a:t>
            </a:r>
            <a:r>
              <a:rPr lang="en-US" sz="1800" b="1" baseline="0" dirty="0"/>
              <a:t> </a:t>
            </a:r>
            <a:r>
              <a:rPr lang="en-US" sz="1800" b="1" baseline="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4397</a:t>
            </a:r>
            <a:r>
              <a:rPr lang="en-US" sz="1800" b="1" baseline="0" dirty="0"/>
              <a:t> is the most loyal customer. He came to the store 20 times and bought with $</a:t>
            </a:r>
            <a:r>
              <a:rPr lang="en-US" sz="1800" b="1" baseline="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239.66</a:t>
            </a:r>
            <a:r>
              <a:rPr lang="en-US" sz="1800" b="1" baseline="0" dirty="0"/>
              <a:t> during all times.</a:t>
            </a:r>
          </a:p>
          <a:p>
            <a:pPr algn="l"/>
            <a:r>
              <a:rPr lang="en-US" sz="1800" b="1" baseline="0" dirty="0"/>
              <a:t>=&gt; customer id </a:t>
            </a:r>
            <a:r>
              <a:rPr lang="en-US" sz="1800" b="1" baseline="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7862</a:t>
            </a:r>
            <a:r>
              <a:rPr lang="en-US" sz="1800" b="1" baseline="0" dirty="0"/>
              <a:t> contribute with the most income to the store, $</a:t>
            </a:r>
            <a:r>
              <a:rPr lang="en-US" sz="1800" b="1" baseline="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326.79</a:t>
            </a:r>
            <a:r>
              <a:rPr lang="en-US" sz="1800" b="1" baseline="0" dirty="0"/>
              <a:t>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203241C-B5CA-931C-4C46-4786D8375D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255" r="69239" b="24432"/>
          <a:stretch/>
        </p:blipFill>
        <p:spPr>
          <a:xfrm>
            <a:off x="757795" y="2667000"/>
            <a:ext cx="5251481" cy="358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6354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D8CBB-BD8F-B906-C384-AC4ED4631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 dirty="0"/>
              <a:t>Customer Analysis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E1BFD0A-D27D-3D6F-2E95-75887C3630E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7867" r="68587" b="30232"/>
          <a:stretch/>
        </p:blipFill>
        <p:spPr>
          <a:xfrm>
            <a:off x="624577" y="3074504"/>
            <a:ext cx="5059911" cy="2888974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86F916A5-D431-D2C9-32D4-186EA8015AAE}"/>
              </a:ext>
            </a:extLst>
          </p:cNvPr>
          <p:cNvSpPr/>
          <p:nvPr/>
        </p:nvSpPr>
        <p:spPr>
          <a:xfrm>
            <a:off x="6811617" y="3273287"/>
            <a:ext cx="3485322" cy="19050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=&gt; WA state contribute with the highest income, </a:t>
            </a:r>
            <a:r>
              <a:rPr lang="en-US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$58419.67</a:t>
            </a:r>
            <a:r>
              <a:rPr lang="en-US" b="1" dirty="0"/>
              <a:t> during our three years.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79295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D8CBB-BD8F-B906-C384-AC4ED4631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 dirty="0"/>
              <a:t>Customer Analysis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0A9DE3B-52C2-FD77-76F4-F1090E35E5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869" y="1992427"/>
            <a:ext cx="10776042" cy="4701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5164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4F96F-B0BE-4E84-A401-8F8438058C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6395" y="201167"/>
            <a:ext cx="8655605" cy="2313433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Our</a:t>
            </a:r>
            <a:r>
              <a:rPr lang="en-US" dirty="0"/>
              <a:t> </a:t>
            </a:r>
            <a:r>
              <a:rPr lang="en-US" dirty="0">
                <a:solidFill>
                  <a:schemeClr val="tx1"/>
                </a:solidFill>
              </a:rPr>
              <a:t>recommendations</a:t>
            </a:r>
          </a:p>
        </p:txBody>
      </p:sp>
      <p:graphicFrame>
        <p:nvGraphicFramePr>
          <p:cNvPr id="5" name="Content Placeholder 2" descr="Icon SmartArt graphic">
            <a:extLst>
              <a:ext uri="{FF2B5EF4-FFF2-40B4-BE49-F238E27FC236}">
                <a16:creationId xmlns:a16="http://schemas.microsoft.com/office/drawing/2014/main" id="{2B828A48-3EC3-4EF9-8697-5D2A44F3F05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47400425"/>
              </p:ext>
            </p:extLst>
          </p:nvPr>
        </p:nvGraphicFramePr>
        <p:xfrm>
          <a:off x="3646312" y="1772529"/>
          <a:ext cx="8545688" cy="47014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028" name="Picture 4">
            <a:extLst>
              <a:ext uri="{FF2B5EF4-FFF2-40B4-BE49-F238E27FC236}">
                <a16:creationId xmlns:a16="http://schemas.microsoft.com/office/drawing/2014/main" id="{3C43D9B1-12D1-7397-228B-B70C54DB31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474" y="1572869"/>
            <a:ext cx="2513094" cy="2513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just &quot;recommendation&quot; word in pic">
            <a:extLst>
              <a:ext uri="{FF2B5EF4-FFF2-40B4-BE49-F238E27FC236}">
                <a16:creationId xmlns:a16="http://schemas.microsoft.com/office/drawing/2014/main" id="{9CBA47D6-E267-F58B-7905-8130E7CA88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473" y="4255904"/>
            <a:ext cx="2513095" cy="2513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68159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tudents looking into microscope">
            <a:extLst>
              <a:ext uri="{FF2B5EF4-FFF2-40B4-BE49-F238E27FC236}">
                <a16:creationId xmlns:a16="http://schemas.microsoft.com/office/drawing/2014/main" id="{082DAC18-E623-0546-920C-6676DF6BBA3F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4080833-6B30-404E-B0FA-39D7DC4B16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>
            <a:noAutofit/>
          </a:bodyPr>
          <a:lstStyle/>
          <a:p>
            <a:pPr algn="l"/>
            <a:r>
              <a:rPr lang="en-US" sz="11700" b="1" dirty="0"/>
              <a:t>Thank </a:t>
            </a:r>
            <a:br>
              <a:rPr lang="en-US" sz="11700" b="1" dirty="0"/>
            </a:br>
            <a:r>
              <a:rPr lang="en-US" sz="11700" dirty="0">
                <a:solidFill>
                  <a:schemeClr val="tx1"/>
                </a:solidFill>
              </a:rPr>
              <a:t>You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D49C5163-C20C-4544-B7B1-4C17B8DBE1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mennahamdy431@gmail.com</a:t>
            </a:r>
          </a:p>
        </p:txBody>
      </p:sp>
    </p:spTree>
    <p:extLst>
      <p:ext uri="{BB962C8B-B14F-4D97-AF65-F5344CB8AC3E}">
        <p14:creationId xmlns:p14="http://schemas.microsoft.com/office/powerpoint/2010/main" val="5380619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D8CBB-BD8F-B906-C384-AC4ED4631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 dirty="0"/>
              <a:t>Project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A97F8E-2BD4-FCD6-44FF-B8F489D96C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analyze the sales data of a retail store to help them better understand their business performance.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goal is to provide insights that can improve decision-making.</a:t>
            </a:r>
          </a:p>
        </p:txBody>
      </p:sp>
    </p:spTree>
    <p:extLst>
      <p:ext uri="{BB962C8B-B14F-4D97-AF65-F5344CB8AC3E}">
        <p14:creationId xmlns:p14="http://schemas.microsoft.com/office/powerpoint/2010/main" val="5375919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D8CBB-BD8F-B906-C384-AC4ED4631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 dirty="0"/>
              <a:t>Data Gathering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FEB84AD-D84E-33AE-EAD3-A8E78BF0D4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182" y="2392678"/>
            <a:ext cx="10902461" cy="3501685"/>
          </a:xfrm>
        </p:spPr>
        <p:txBody>
          <a:bodyPr>
            <a:noAutofit/>
          </a:bodyPr>
          <a:lstStyle/>
          <a:p>
            <a:r>
              <a:rPr lang="en-US" sz="2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2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he dataset encompasses a wide array of variables, including transaction details (</a:t>
            </a:r>
            <a:r>
              <a:rPr lang="en-US" sz="2800" b="1" i="0" dirty="0">
                <a:solidFill>
                  <a:schemeClr val="bg2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purchase date and customer ID</a:t>
            </a:r>
            <a:r>
              <a:rPr lang="en-US" sz="2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), customer demographics (</a:t>
            </a:r>
            <a:r>
              <a:rPr lang="en-US" sz="2800" b="1" i="0" dirty="0">
                <a:solidFill>
                  <a:schemeClr val="bg2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gender, marital status, homeownership, and children</a:t>
            </a:r>
            <a:r>
              <a:rPr lang="en-US" sz="2800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en-US" sz="2800" b="1" i="0" dirty="0">
                <a:solidFill>
                  <a:schemeClr val="bg2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annual income</a:t>
            </a:r>
            <a:r>
              <a:rPr lang="en-US" sz="2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geographic information (</a:t>
            </a:r>
            <a:r>
              <a:rPr lang="en-US" sz="2800" b="1" i="0" dirty="0">
                <a:solidFill>
                  <a:schemeClr val="bg2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city, state, country</a:t>
            </a:r>
            <a:r>
              <a:rPr lang="en-US" sz="2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), and product attributes (</a:t>
            </a:r>
            <a:r>
              <a:rPr lang="en-US" sz="2800" b="1" i="0" dirty="0">
                <a:solidFill>
                  <a:schemeClr val="bg2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family, department, and category</a:t>
            </a:r>
            <a:r>
              <a:rPr lang="en-US" sz="2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). It also includes quantitative data on </a:t>
            </a:r>
            <a:r>
              <a:rPr lang="en-US" sz="2800" b="1" i="0" dirty="0">
                <a:solidFill>
                  <a:schemeClr val="bg2">
                    <a:lumMod val="40000"/>
                    <a:lumOff val="60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units sold and revenue</a:t>
            </a:r>
            <a:r>
              <a:rPr lang="en-US" sz="28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for each transaction.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39078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A1A12-4397-EC4A-A863-033E0D741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666C0B-64F9-4991-5887-85A455E776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4A9C4A-B69E-DAC3-1EB4-FBB419AD62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014" b="520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6284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D8CBB-BD8F-B906-C384-AC4ED4631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 dirty="0"/>
              <a:t>Data Cleaning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0332CE3-DE15-2A96-685F-C9C4E88EB0E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24918944"/>
              </p:ext>
            </p:extLst>
          </p:nvPr>
        </p:nvGraphicFramePr>
        <p:xfrm>
          <a:off x="1141413" y="2667000"/>
          <a:ext cx="9906000" cy="3124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694972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D8CBB-BD8F-B906-C384-AC4ED4631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 dirty="0"/>
              <a:t>Basic Metrics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FEB84AD-D84E-33AE-EAD3-A8E78BF0D4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182" y="2392678"/>
            <a:ext cx="5331655" cy="3501685"/>
          </a:xfrm>
        </p:spPr>
        <p:txBody>
          <a:bodyPr>
            <a:noAutofit/>
          </a:bodyPr>
          <a:lstStyle/>
          <a:p>
            <a:r>
              <a:rPr lang="en-US" sz="2400" dirty="0"/>
              <a:t>we calculated basic sales metrics such as:-	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200" dirty="0"/>
              <a:t> total revenue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200" dirty="0"/>
              <a:t> average order value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sz="2200" dirty="0"/>
              <a:t> total number of sales</a:t>
            </a:r>
          </a:p>
          <a:p>
            <a:pPr lvl="1">
              <a:buFont typeface="Wingdings" panose="05000000000000000000" pitchFamily="2" charset="2"/>
              <a:buChar char="Ø"/>
            </a:pP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B0A3034-A505-6E30-4F25-6518E00A04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3889588"/>
              </p:ext>
            </p:extLst>
          </p:nvPr>
        </p:nvGraphicFramePr>
        <p:xfrm>
          <a:off x="6096000" y="2392678"/>
          <a:ext cx="5467643" cy="350168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381306">
                  <a:extLst>
                    <a:ext uri="{9D8B030D-6E8A-4147-A177-3AD203B41FA5}">
                      <a16:colId xmlns:a16="http://schemas.microsoft.com/office/drawing/2014/main" val="1912167689"/>
                    </a:ext>
                  </a:extLst>
                </a:gridCol>
                <a:gridCol w="2086337">
                  <a:extLst>
                    <a:ext uri="{9D8B030D-6E8A-4147-A177-3AD203B41FA5}">
                      <a16:colId xmlns:a16="http://schemas.microsoft.com/office/drawing/2014/main" val="4275450701"/>
                    </a:ext>
                  </a:extLst>
                </a:gridCol>
              </a:tblGrid>
              <a:tr h="7579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/>
                        </a:rPr>
                        <a:t>Revenue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solidFill>
                            <a:schemeClr val="bg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$182,830.43</a:t>
                      </a:r>
                      <a:endParaRPr lang="en-US" sz="1400" b="1" i="0" u="none" strike="noStrike" dirty="0">
                        <a:solidFill>
                          <a:schemeClr val="bg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15330597"/>
                  </a:ext>
                </a:extLst>
              </a:tr>
              <a:tr h="137187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/>
                        </a:rPr>
                        <a:t>average order value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solidFill>
                            <a:schemeClr val="bg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4.080588947</a:t>
                      </a:r>
                      <a:endParaRPr lang="en-US" sz="1400" b="1" i="0" u="none" strike="noStrike" dirty="0">
                        <a:solidFill>
                          <a:schemeClr val="bg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212577572"/>
                  </a:ext>
                </a:extLst>
              </a:tr>
              <a:tr h="137187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u="none" strike="noStrike" dirty="0">
                          <a:effectLst/>
                        </a:rPr>
                        <a:t>total number of sales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solidFill>
                            <a:schemeClr val="bg1">
                              <a:lumMod val="75000"/>
                              <a:lumOff val="25000"/>
                            </a:schemeClr>
                          </a:solidFill>
                          <a:effectLst/>
                        </a:rPr>
                        <a:t> $   57,369.00 </a:t>
                      </a:r>
                      <a:endParaRPr lang="en-US" sz="1400" b="1" i="0" u="none" strike="noStrike" dirty="0">
                        <a:solidFill>
                          <a:schemeClr val="bg1">
                            <a:lumMod val="75000"/>
                            <a:lumOff val="25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994997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426233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D8CBB-BD8F-B906-C384-AC4ED4631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 dirty="0"/>
              <a:t>Time Analysis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4B8FF7BC-F352-7027-B162-E7E9CBDE92A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0781811"/>
              </p:ext>
            </p:extLst>
          </p:nvPr>
        </p:nvGraphicFramePr>
        <p:xfrm>
          <a:off x="436098" y="2111322"/>
          <a:ext cx="6896734" cy="38111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7" name="Graphic 6">
            <a:extLst>
              <a:ext uri="{FF2B5EF4-FFF2-40B4-BE49-F238E27FC236}">
                <a16:creationId xmlns:a16="http://schemas.microsoft.com/office/drawing/2014/main" id="{953CDCAC-4436-E016-D3F7-7E162B2291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332832" y="3836261"/>
            <a:ext cx="4611414" cy="1905000"/>
          </a:xfrm>
          <a:prstGeom prst="rect">
            <a:avLst/>
          </a:prstGeom>
        </p:spPr>
      </p:pic>
      <p:sp>
        <p:nvSpPr>
          <p:cNvPr id="8" name="Text Box 1">
            <a:extLst>
              <a:ext uri="{FF2B5EF4-FFF2-40B4-BE49-F238E27FC236}">
                <a16:creationId xmlns:a16="http://schemas.microsoft.com/office/drawing/2014/main" id="{673BFBFF-AD21-107E-FAB5-C1F6F1BBAED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20703" y="5741261"/>
            <a:ext cx="3659065" cy="950009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27432" tIns="27432" rIns="0" bIns="0" anchor="t" upright="1"/>
          <a:lstStyle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rtl="0">
              <a:defRPr sz="1000"/>
            </a:pPr>
            <a:r>
              <a:rPr lang="en-US" sz="1400" b="0" i="0" u="none" strike="noStrike" baseline="0" dirty="0">
                <a:solidFill>
                  <a:srgbClr val="000000"/>
                </a:solidFill>
                <a:latin typeface="Calibri"/>
                <a:cs typeface="Calibri"/>
              </a:rPr>
              <a:t>there is observation that increasing regularly through time until the last month "DEC" in 2013,  so try to solve the problem that happen in this month to </a:t>
            </a:r>
            <a:r>
              <a:rPr lang="en-US" sz="1400" dirty="0">
                <a:solidFill>
                  <a:srgbClr val="000000"/>
                </a:solidFill>
                <a:latin typeface="Calibri"/>
                <a:cs typeface="Calibri"/>
              </a:rPr>
              <a:t>i</a:t>
            </a:r>
            <a:r>
              <a:rPr lang="en-US" sz="1400" b="0" i="0" u="none" strike="noStrike" baseline="0" dirty="0">
                <a:solidFill>
                  <a:srgbClr val="000000"/>
                </a:solidFill>
                <a:latin typeface="Calibri"/>
                <a:cs typeface="Calibri"/>
              </a:rPr>
              <a:t>ncrease your sales again.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BD59CF-4195-DDA8-5BF1-21A30B851EED}"/>
              </a:ext>
            </a:extLst>
          </p:cNvPr>
          <p:cNvSpPr txBox="1"/>
          <p:nvPr/>
        </p:nvSpPr>
        <p:spPr>
          <a:xfrm>
            <a:off x="1951892" y="6042934"/>
            <a:ext cx="60983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  <a:highlight>
                  <a:srgbClr val="C0C0C0"/>
                </a:highlight>
                <a:latin typeface="Calibri" panose="020F0502020204030204" pitchFamily="34" charset="0"/>
              </a:rPr>
              <a:t>trend and noise data</a:t>
            </a:r>
            <a:r>
              <a:rPr lang="en-US" dirty="0">
                <a:highlight>
                  <a:srgbClr val="C0C0C0"/>
                </a:highlight>
              </a:rPr>
              <a:t> </a:t>
            </a:r>
          </a:p>
        </p:txBody>
      </p:sp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FDA68F04-E3EF-E97A-09A8-4ECC3A55286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94400725"/>
              </p:ext>
            </p:extLst>
          </p:nvPr>
        </p:nvGraphicFramePr>
        <p:xfrm>
          <a:off x="7039659" y="935503"/>
          <a:ext cx="5107348" cy="295069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8260573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D8CBB-BD8F-B906-C384-AC4ED4631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 dirty="0"/>
              <a:t>Product Analysis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282105E0-996D-CAA1-7360-2C59631BC92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01502964"/>
              </p:ext>
            </p:extLst>
          </p:nvPr>
        </p:nvGraphicFramePr>
        <p:xfrm>
          <a:off x="0" y="1942588"/>
          <a:ext cx="12192000" cy="49154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5089500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D8CBB-BD8F-B906-C384-AC4ED4631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b="1" dirty="0"/>
              <a:t>Product Analysis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282105E0-996D-CAA1-7360-2C59631BC92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52386749"/>
              </p:ext>
            </p:extLst>
          </p:nvPr>
        </p:nvGraphicFramePr>
        <p:xfrm>
          <a:off x="0" y="1955408"/>
          <a:ext cx="12192000" cy="490259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1425261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5AD0B8"/>
      </a:accent1>
      <a:accent2>
        <a:srgbClr val="47BB7E"/>
      </a:accent2>
      <a:accent3>
        <a:srgbClr val="96CD4B"/>
      </a:accent3>
      <a:accent4>
        <a:srgbClr val="61C7DD"/>
      </a:accent4>
      <a:accent5>
        <a:srgbClr val="2495CF"/>
      </a:accent5>
      <a:accent6>
        <a:srgbClr val="5A74D1"/>
      </a:accent6>
      <a:hlink>
        <a:srgbClr val="72CEBB"/>
      </a:hlink>
      <a:folHlink>
        <a:srgbClr val="98E6D6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F017D31-E675-491F-B600-F06278E25DA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11B8520-39D0-4E39-88E2-3CE8E9A6E44A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6A89A57F-CF3F-47C6-90BB-70331E72BCE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School design</Template>
  <TotalTime>153</TotalTime>
  <Words>448</Words>
  <Application>Microsoft Office PowerPoint</Application>
  <PresentationFormat>Widescreen</PresentationFormat>
  <Paragraphs>54</Paragraphs>
  <Slides>15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Calibri</vt:lpstr>
      <vt:lpstr>Century Gothic</vt:lpstr>
      <vt:lpstr>Courier New</vt:lpstr>
      <vt:lpstr>Times New Roman</vt:lpstr>
      <vt:lpstr>Wingdings</vt:lpstr>
      <vt:lpstr>Mesh</vt:lpstr>
      <vt:lpstr>Sales Performance Analysis for a Retail Store</vt:lpstr>
      <vt:lpstr>Project Description</vt:lpstr>
      <vt:lpstr>Data Gathering</vt:lpstr>
      <vt:lpstr>PowerPoint Presentation</vt:lpstr>
      <vt:lpstr>Data Cleaning</vt:lpstr>
      <vt:lpstr>Basic Metrics</vt:lpstr>
      <vt:lpstr>Time Analysis</vt:lpstr>
      <vt:lpstr>Product Analysis</vt:lpstr>
      <vt:lpstr>Product Analysis</vt:lpstr>
      <vt:lpstr>Product Analysis</vt:lpstr>
      <vt:lpstr>Customer Analysis</vt:lpstr>
      <vt:lpstr>Customer Analysis</vt:lpstr>
      <vt:lpstr>Customer Analysis</vt:lpstr>
      <vt:lpstr>Our recommendations</vt:lpstr>
      <vt:lpstr>Thank 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Sales Performance Analysis for a Retail Store</dc:title>
  <dc:creator>menna hamdy</dc:creator>
  <cp:lastModifiedBy>menna hamdy</cp:lastModifiedBy>
  <cp:revision>3</cp:revision>
  <dcterms:created xsi:type="dcterms:W3CDTF">2023-10-19T13:56:33Z</dcterms:created>
  <dcterms:modified xsi:type="dcterms:W3CDTF">2023-10-21T07:34:38Z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